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handoutMasterIdLst>
    <p:handoutMasterId r:id="rId22"/>
  </p:handoutMasterIdLst>
  <p:sldIdLst>
    <p:sldId id="256" r:id="rId2"/>
    <p:sldId id="257" r:id="rId3"/>
    <p:sldId id="258" r:id="rId4"/>
    <p:sldId id="259" r:id="rId5"/>
    <p:sldId id="260" r:id="rId6"/>
    <p:sldId id="261" r:id="rId7"/>
    <p:sldId id="262" r:id="rId8"/>
    <p:sldId id="263" r:id="rId9"/>
    <p:sldId id="275" r:id="rId10"/>
    <p:sldId id="265" r:id="rId11"/>
    <p:sldId id="266" r:id="rId12"/>
    <p:sldId id="267" r:id="rId13"/>
    <p:sldId id="268" r:id="rId14"/>
    <p:sldId id="269" r:id="rId15"/>
    <p:sldId id="271" r:id="rId16"/>
    <p:sldId id="272" r:id="rId17"/>
    <p:sldId id="276" r:id="rId18"/>
    <p:sldId id="277" r:id="rId19"/>
    <p:sldId id="273" r:id="rId20"/>
  </p:sldIdLst>
  <p:sldSz cx="18288000" cy="10287000"/>
  <p:notesSz cx="6888163" cy="10018713"/>
  <p:embeddedFontLst>
    <p:embeddedFont>
      <p:font typeface="Arimo" panose="020B0604020202020204" charset="0"/>
      <p:regular r:id="rId23"/>
    </p:embeddedFont>
    <p:embeddedFont>
      <p:font typeface="Arimo Bold" panose="020B0604020202020204" charset="0"/>
      <p:regular r:id="rId24"/>
    </p:embeddedFont>
    <p:embeddedFont>
      <p:font typeface="Calibri" panose="020F0502020204030204" pitchFamily="34" charset="0"/>
      <p:regular r:id="rId25"/>
      <p:bold r:id="rId26"/>
      <p:italic r:id="rId27"/>
      <p:boldItalic r:id="rId28"/>
    </p:embeddedFont>
    <p:embeddedFont>
      <p:font typeface="Open Sans Light" panose="020B0306030504020204" pitchFamily="34" charset="0"/>
      <p:regular r:id="rId29"/>
      <p:italic r:id="rId30"/>
    </p:embeddedFont>
    <p:embeddedFont>
      <p:font typeface="Open Sans Light Bold" panose="020B0604020202020204" charset="0"/>
      <p:regular r:id="rId31"/>
    </p:embeddedFont>
    <p:embeddedFont>
      <p:font typeface="Open Sans Light Italics"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854"/>
    <a:srgbClr val="B7BDC6"/>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274"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F2B9E20-AF1C-4022-9F92-DE6E9E9D441F}"/>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E1C672E1-9876-4881-BEB2-6B0B500C1512}"/>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DC530DDC-B13F-4BE2-80C5-EFD4000F8B38}" type="datetimeFigureOut">
              <a:rPr lang="fr-FR" smtClean="0"/>
              <a:t>11/04/2023</a:t>
            </a:fld>
            <a:endParaRPr lang="fr-FR"/>
          </a:p>
        </p:txBody>
      </p:sp>
      <p:sp>
        <p:nvSpPr>
          <p:cNvPr id="4" name="Espace réservé du pied de page 3">
            <a:extLst>
              <a:ext uri="{FF2B5EF4-FFF2-40B4-BE49-F238E27FC236}">
                <a16:creationId xmlns:a16="http://schemas.microsoft.com/office/drawing/2014/main" id="{DF882AEB-2934-4667-A5D0-313A7C55A618}"/>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F20B0627-74EF-47A4-A705-F51216B4EEB8}"/>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5083B8F2-3EA4-4283-B0FA-1F3411125FAC}" type="slidenum">
              <a:rPr lang="fr-FR" smtClean="0"/>
              <a:t>‹N°›</a:t>
            </a:fld>
            <a:endParaRPr lang="fr-FR"/>
          </a:p>
        </p:txBody>
      </p:sp>
    </p:spTree>
    <p:extLst>
      <p:ext uri="{BB962C8B-B14F-4D97-AF65-F5344CB8AC3E}">
        <p14:creationId xmlns:p14="http://schemas.microsoft.com/office/powerpoint/2010/main" val="18097971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2A024298-D60E-42D7-A3F7-36A6A42EC24E}" type="datetimeFigureOut">
              <a:rPr lang="fr-FR" smtClean="0"/>
              <a:t>11/04/2023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32852AA5-965A-4268-A396-676C8F39AFF0}" type="slidenum">
              <a:rPr lang="fr-FR" smtClean="0"/>
              <a:t>‹N°›</a:t>
            </a:fld>
            <a:endParaRPr lang="fr-FR"/>
          </a:p>
        </p:txBody>
      </p:sp>
    </p:spTree>
    <p:extLst>
      <p:ext uri="{BB962C8B-B14F-4D97-AF65-F5344CB8AC3E}">
        <p14:creationId xmlns:p14="http://schemas.microsoft.com/office/powerpoint/2010/main" val="9575268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aria.developpement-durable.gouv.fr/" TargetMode="Externa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www.gouvernement.fr/risques/comprendre-le-plan-vigipirate" TargetMode="Externa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hyperlink" Target="http://www.sgdsn.gouv.fr/plan-vigipirate/les-fiches-de-recommandations-et-de-bonnes-pratiqu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www.bethunebruay.fr/fr" TargetMode="Externa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vigilance.meteofrance.fr/fr" TargetMode="External"/><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infolys.fr/" TargetMode="External"/><Relationship Id="rId5" Type="http://schemas.openxmlformats.org/officeDocument/2006/relationships/hyperlink" Target="https://www.vigicrues.gouv.fr/niv2-bassin.php?CdEntVigiCru=1" TargetMode="External"/><Relationship Id="rId4" Type="http://schemas.openxmlformats.org/officeDocument/2006/relationships/hyperlink" Target="https://apic-vigicruesflash.fr/?mode=apic&amp;area=fr"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vigilance.meteofrance.fr/fr"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franceseisme.fr/" TargetMode="External"/><Relationship Id="rId4" Type="http://schemas.openxmlformats.org/officeDocument/2006/relationships/hyperlink" Target="https://sisfrance.irsn.f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brgm.fr/fr"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hyperlink" Target="https://www.hauts-de-france.developpement-durable.gouv.fr/"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3pi-artois.fr/"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5464583" y="3004811"/>
            <a:ext cx="2274202" cy="2274202"/>
          </a:xfrm>
          <a:prstGeom prst="rect">
            <a:avLst/>
          </a:prstGeom>
        </p:spPr>
      </p:pic>
      <p:pic>
        <p:nvPicPr>
          <p:cNvPr id="5" name="Picture 5"/>
          <p:cNvPicPr>
            <a:picLocks noChangeAspect="1"/>
          </p:cNvPicPr>
          <p:nvPr/>
        </p:nvPicPr>
        <p:blipFill>
          <a:blip r:embed="rId3"/>
          <a:srcRect t="490" b="490"/>
          <a:stretch>
            <a:fillRect/>
          </a:stretch>
        </p:blipFill>
        <p:spPr>
          <a:xfrm>
            <a:off x="427401" y="38100"/>
            <a:ext cx="17860599" cy="10287000"/>
          </a:xfrm>
          <a:prstGeom prst="rect">
            <a:avLst/>
          </a:prstGeom>
        </p:spPr>
      </p:pic>
      <p:sp>
        <p:nvSpPr>
          <p:cNvPr id="9" name="Rectangle 8">
            <a:extLst>
              <a:ext uri="{FF2B5EF4-FFF2-40B4-BE49-F238E27FC236}">
                <a16:creationId xmlns:a16="http://schemas.microsoft.com/office/drawing/2014/main" id="{59F1CB25-151E-42A2-977B-388E8DC4CF10}"/>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0E79B31B-6BE2-46D1-95B3-8C6099DEBF1E}"/>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1</a:t>
            </a:r>
            <a:endParaRPr lang="fr-FR" dirty="0"/>
          </a:p>
        </p:txBody>
      </p:sp>
      <p:grpSp>
        <p:nvGrpSpPr>
          <p:cNvPr id="12" name="Group 2">
            <a:extLst>
              <a:ext uri="{FF2B5EF4-FFF2-40B4-BE49-F238E27FC236}">
                <a16:creationId xmlns:a16="http://schemas.microsoft.com/office/drawing/2014/main" id="{6D652DD8-3170-40AD-B70D-E306C301EC4F}"/>
              </a:ext>
            </a:extLst>
          </p:cNvPr>
          <p:cNvGrpSpPr/>
          <p:nvPr/>
        </p:nvGrpSpPr>
        <p:grpSpPr>
          <a:xfrm>
            <a:off x="5715000" y="2705100"/>
            <a:ext cx="8553625" cy="3429000"/>
            <a:chOff x="0" y="0"/>
            <a:chExt cx="6474203" cy="1913890"/>
          </a:xfrm>
        </p:grpSpPr>
        <p:sp>
          <p:nvSpPr>
            <p:cNvPr id="13" name="Freeform 3">
              <a:extLst>
                <a:ext uri="{FF2B5EF4-FFF2-40B4-BE49-F238E27FC236}">
                  <a16:creationId xmlns:a16="http://schemas.microsoft.com/office/drawing/2014/main" id="{FD6D2DB7-981D-4CB3-8E03-BBE10C3ABE78}"/>
                </a:ext>
              </a:extLst>
            </p:cNvPr>
            <p:cNvSpPr/>
            <p:nvPr/>
          </p:nvSpPr>
          <p:spPr>
            <a:xfrm>
              <a:off x="0" y="0"/>
              <a:ext cx="6474202" cy="1913890"/>
            </a:xfrm>
            <a:custGeom>
              <a:avLst/>
              <a:gdLst/>
              <a:ahLst/>
              <a:cxnLst/>
              <a:rect l="l" t="t" r="r" b="b"/>
              <a:pathLst>
                <a:path w="6474202" h="1913890">
                  <a:moveTo>
                    <a:pt x="0" y="0"/>
                  </a:moveTo>
                  <a:lnTo>
                    <a:pt x="6474202" y="0"/>
                  </a:lnTo>
                  <a:lnTo>
                    <a:pt x="6474202" y="1913890"/>
                  </a:lnTo>
                  <a:lnTo>
                    <a:pt x="0" y="1913890"/>
                  </a:lnTo>
                  <a:close/>
                </a:path>
              </a:pathLst>
            </a:custGeom>
            <a:solidFill>
              <a:srgbClr val="D9D9D9"/>
            </a:solidFill>
          </p:spPr>
        </p:sp>
      </p:grpSp>
      <p:sp>
        <p:nvSpPr>
          <p:cNvPr id="14" name="TextBox 5">
            <a:extLst>
              <a:ext uri="{FF2B5EF4-FFF2-40B4-BE49-F238E27FC236}">
                <a16:creationId xmlns:a16="http://schemas.microsoft.com/office/drawing/2014/main" id="{3FAF7352-8472-4F27-9A9E-D6C19FA89526}"/>
              </a:ext>
            </a:extLst>
          </p:cNvPr>
          <p:cNvSpPr txBox="1"/>
          <p:nvPr/>
        </p:nvSpPr>
        <p:spPr>
          <a:xfrm>
            <a:off x="5806408" y="3807304"/>
            <a:ext cx="8305800" cy="1805302"/>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Le Document </a:t>
            </a:r>
            <a:r>
              <a:rPr lang="en-US" sz="3399" dirty="0" err="1">
                <a:solidFill>
                  <a:srgbClr val="273854"/>
                </a:solidFill>
                <a:latin typeface="Open Sans Light Bold"/>
              </a:rPr>
              <a:t>d’information</a:t>
            </a:r>
            <a:r>
              <a:rPr lang="en-US" sz="3399" dirty="0">
                <a:solidFill>
                  <a:srgbClr val="273854"/>
                </a:solidFill>
                <a:latin typeface="Open Sans Light Bold"/>
              </a:rPr>
              <a:t> Communal sur les </a:t>
            </a:r>
            <a:r>
              <a:rPr lang="en-US" sz="3399" dirty="0" err="1">
                <a:solidFill>
                  <a:srgbClr val="273854"/>
                </a:solidFill>
                <a:latin typeface="Open Sans Light Bold"/>
              </a:rPr>
              <a:t>Risques</a:t>
            </a:r>
            <a:r>
              <a:rPr lang="en-US" sz="3399" dirty="0">
                <a:solidFill>
                  <a:srgbClr val="273854"/>
                </a:solidFill>
                <a:latin typeface="Open Sans Light Bold"/>
              </a:rPr>
              <a:t> </a:t>
            </a:r>
            <a:r>
              <a:rPr lang="en-US" sz="3399" dirty="0" err="1">
                <a:solidFill>
                  <a:srgbClr val="273854"/>
                </a:solidFill>
                <a:latin typeface="Open Sans Light Bold"/>
              </a:rPr>
              <a:t>Majeurs</a:t>
            </a:r>
            <a:endParaRPr lang="en-US" sz="3399" dirty="0">
              <a:solidFill>
                <a:srgbClr val="273854"/>
              </a:solidFill>
              <a:latin typeface="Open Sans Light Bold"/>
            </a:endParaRPr>
          </a:p>
          <a:p>
            <a:pPr algn="ctr">
              <a:lnSpc>
                <a:spcPts val="4759"/>
              </a:lnSpc>
            </a:pPr>
            <a:r>
              <a:rPr lang="en-US" sz="3399" dirty="0">
                <a:solidFill>
                  <a:srgbClr val="273854"/>
                </a:solidFill>
                <a:latin typeface="Open Sans Light Bold"/>
              </a:rPr>
              <a:t>de la commune de </a:t>
            </a:r>
            <a:r>
              <a:rPr lang="en-US" sz="3399" dirty="0" err="1">
                <a:solidFill>
                  <a:srgbClr val="273854"/>
                </a:solidFill>
                <a:latin typeface="Open Sans Light Bold"/>
              </a:rPr>
              <a:t>Labeuvrière</a:t>
            </a:r>
            <a:r>
              <a:rPr lang="en-US" sz="3399" dirty="0">
                <a:solidFill>
                  <a:srgbClr val="273854"/>
                </a:solidFill>
                <a:latin typeface="Open Sans Light Bold"/>
              </a:rPr>
              <a:t> </a:t>
            </a:r>
          </a:p>
        </p:txBody>
      </p:sp>
      <p:sp>
        <p:nvSpPr>
          <p:cNvPr id="15" name="TextBox 8">
            <a:extLst>
              <a:ext uri="{FF2B5EF4-FFF2-40B4-BE49-F238E27FC236}">
                <a16:creationId xmlns:a16="http://schemas.microsoft.com/office/drawing/2014/main" id="{4DAECDF2-CF78-4E68-8D3A-B908953BD6F7}"/>
              </a:ext>
            </a:extLst>
          </p:cNvPr>
          <p:cNvSpPr txBox="1"/>
          <p:nvPr/>
        </p:nvSpPr>
        <p:spPr>
          <a:xfrm>
            <a:off x="5715000" y="3007204"/>
            <a:ext cx="8168609" cy="574196"/>
          </a:xfrm>
          <a:prstGeom prst="rect">
            <a:avLst/>
          </a:prstGeom>
        </p:spPr>
        <p:txBody>
          <a:bodyPr lIns="0" tIns="0" rIns="0" bIns="0" rtlCol="0" anchor="t">
            <a:spAutoFit/>
          </a:bodyPr>
          <a:lstStyle/>
          <a:p>
            <a:pPr algn="ctr">
              <a:lnSpc>
                <a:spcPts val="4759"/>
              </a:lnSpc>
            </a:pPr>
            <a:r>
              <a:rPr lang="en-US" sz="3399" dirty="0">
                <a:solidFill>
                  <a:srgbClr val="273854"/>
                </a:solidFill>
                <a:latin typeface="Open Sans Light Bold"/>
              </a:rPr>
              <a:t>- DICRIM -</a:t>
            </a:r>
          </a:p>
        </p:txBody>
      </p:sp>
      <p:sp>
        <p:nvSpPr>
          <p:cNvPr id="16" name="Rectangle 15">
            <a:extLst>
              <a:ext uri="{FF2B5EF4-FFF2-40B4-BE49-F238E27FC236}">
                <a16:creationId xmlns:a16="http://schemas.microsoft.com/office/drawing/2014/main" id="{A1AFE841-5436-4471-9C6A-448A95DA1994}"/>
              </a:ext>
            </a:extLst>
          </p:cNvPr>
          <p:cNvSpPr/>
          <p:nvPr/>
        </p:nvSpPr>
        <p:spPr>
          <a:xfrm>
            <a:off x="15621000" y="3004811"/>
            <a:ext cx="2117785" cy="1986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2237F751-17E3-41CF-8200-2E88B362C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0" y="204113"/>
            <a:ext cx="2095500" cy="12096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9557376-A1D2-4D2F-8067-C2AD1BEB3CDC}"/>
              </a:ext>
            </a:extLst>
          </p:cNvPr>
          <p:cNvSpPr/>
          <p:nvPr/>
        </p:nvSpPr>
        <p:spPr>
          <a:xfrm>
            <a:off x="9525000" y="952500"/>
            <a:ext cx="1089671" cy="303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3A397610-6FD0-E944-5415-BD48CB12A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030" y="-400050"/>
            <a:ext cx="2705100" cy="2705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55" r="341" b="1697"/>
          <a:stretch>
            <a:fillRect/>
          </a:stretch>
        </p:blipFill>
        <p:spPr>
          <a:xfrm>
            <a:off x="0" y="-136477"/>
            <a:ext cx="18288000" cy="10287000"/>
          </a:xfrm>
          <a:prstGeom prst="rect">
            <a:avLst/>
          </a:prstGeom>
        </p:spPr>
      </p:pic>
      <p:sp>
        <p:nvSpPr>
          <p:cNvPr id="3" name="TextBox 3"/>
          <p:cNvSpPr txBox="1"/>
          <p:nvPr/>
        </p:nvSpPr>
        <p:spPr>
          <a:xfrm>
            <a:off x="4216175" y="1564609"/>
            <a:ext cx="6761650" cy="5290231"/>
          </a:xfrm>
          <a:prstGeom prst="rect">
            <a:avLst/>
          </a:prstGeom>
        </p:spPr>
        <p:txBody>
          <a:bodyPr wrap="square" lIns="0" tIns="0" rIns="0" bIns="0" rtlCol="0" anchor="t">
            <a:spAutoFit/>
          </a:bodyPr>
          <a:lstStyle/>
          <a:p>
            <a:pPr algn="just">
              <a:lnSpc>
                <a:spcPts val="2319"/>
              </a:lnSpc>
            </a:pPr>
            <a:r>
              <a:rPr lang="en-US" sz="2000" dirty="0">
                <a:solidFill>
                  <a:srgbClr val="000000"/>
                </a:solidFill>
              </a:rPr>
              <a:t>Les </a:t>
            </a:r>
            <a:r>
              <a:rPr lang="en-US" sz="2000" dirty="0" err="1">
                <a:solidFill>
                  <a:srgbClr val="000000"/>
                </a:solidFill>
              </a:rPr>
              <a:t>principaux</a:t>
            </a:r>
            <a:r>
              <a:rPr lang="en-US" sz="2000" dirty="0">
                <a:solidFill>
                  <a:srgbClr val="000000"/>
                </a:solidFill>
              </a:rPr>
              <a:t> dangers </a:t>
            </a:r>
            <a:r>
              <a:rPr lang="en-US" sz="2000" dirty="0" err="1">
                <a:solidFill>
                  <a:srgbClr val="000000"/>
                </a:solidFill>
              </a:rPr>
              <a:t>sont</a:t>
            </a:r>
            <a:r>
              <a:rPr lang="en-US" sz="2000" dirty="0">
                <a:solidFill>
                  <a:srgbClr val="000000"/>
                </a:solidFill>
              </a:rPr>
              <a:t> :</a:t>
            </a:r>
          </a:p>
          <a:p>
            <a:pPr algn="just">
              <a:lnSpc>
                <a:spcPts val="2319"/>
              </a:lnSpc>
            </a:pPr>
            <a:r>
              <a:rPr lang="en-US" sz="2000" dirty="0">
                <a:solidFill>
                  <a:srgbClr val="000000"/>
                </a:solidFill>
              </a:rPr>
              <a:t> 	- </a:t>
            </a:r>
            <a:r>
              <a:rPr lang="en-US" sz="2000" b="1" dirty="0" err="1">
                <a:solidFill>
                  <a:srgbClr val="000000"/>
                </a:solidFill>
              </a:rPr>
              <a:t>L’explosion</a:t>
            </a:r>
            <a:r>
              <a:rPr lang="en-US" sz="2000" dirty="0">
                <a:solidFill>
                  <a:srgbClr val="000000"/>
                </a:solidFill>
              </a:rPr>
              <a:t> </a:t>
            </a:r>
            <a:r>
              <a:rPr lang="en-US" sz="2000" dirty="0" err="1">
                <a:solidFill>
                  <a:srgbClr val="000000"/>
                </a:solidFill>
              </a:rPr>
              <a:t>occasionnée</a:t>
            </a:r>
            <a:r>
              <a:rPr lang="en-US" sz="2000" dirty="0">
                <a:solidFill>
                  <a:srgbClr val="000000"/>
                </a:solidFill>
              </a:rPr>
              <a:t> par un choc avec </a:t>
            </a:r>
            <a:r>
              <a:rPr lang="en-US" sz="2000" dirty="0" err="1">
                <a:solidFill>
                  <a:srgbClr val="000000"/>
                </a:solidFill>
              </a:rPr>
              <a:t>étincelles</a:t>
            </a:r>
            <a:r>
              <a:rPr lang="en-US" sz="2000" dirty="0">
                <a:solidFill>
                  <a:srgbClr val="000000"/>
                </a:solidFill>
              </a:rPr>
              <a:t>, 	par </a:t>
            </a:r>
            <a:r>
              <a:rPr lang="en-US" sz="2000" dirty="0" err="1">
                <a:solidFill>
                  <a:srgbClr val="000000"/>
                </a:solidFill>
              </a:rPr>
              <a:t>échauffement</a:t>
            </a:r>
            <a:r>
              <a:rPr lang="en-US" sz="2000" dirty="0">
                <a:solidFill>
                  <a:srgbClr val="000000"/>
                </a:solidFill>
              </a:rPr>
              <a:t> </a:t>
            </a:r>
            <a:r>
              <a:rPr lang="en-US" sz="2000" dirty="0" err="1">
                <a:solidFill>
                  <a:srgbClr val="000000"/>
                </a:solidFill>
              </a:rPr>
              <a:t>d’une</a:t>
            </a:r>
            <a:r>
              <a:rPr lang="en-US" sz="2000" dirty="0">
                <a:solidFill>
                  <a:srgbClr val="000000"/>
                </a:solidFill>
              </a:rPr>
              <a:t> </a:t>
            </a:r>
            <a:r>
              <a:rPr lang="en-US" sz="2000" dirty="0" err="1">
                <a:solidFill>
                  <a:srgbClr val="000000"/>
                </a:solidFill>
              </a:rPr>
              <a:t>cuve</a:t>
            </a:r>
            <a:r>
              <a:rPr lang="en-US" sz="2000" dirty="0">
                <a:solidFill>
                  <a:srgbClr val="000000"/>
                </a:solidFill>
              </a:rPr>
              <a:t> de </a:t>
            </a:r>
            <a:r>
              <a:rPr lang="en-US" sz="2000" dirty="0" err="1">
                <a:solidFill>
                  <a:srgbClr val="000000"/>
                </a:solidFill>
              </a:rPr>
              <a:t>produit</a:t>
            </a:r>
            <a:r>
              <a:rPr lang="en-US" sz="2000" dirty="0">
                <a:solidFill>
                  <a:srgbClr val="000000"/>
                </a:solidFill>
              </a:rPr>
              <a:t> </a:t>
            </a:r>
            <a:r>
              <a:rPr lang="en-US" sz="2000" dirty="0" err="1">
                <a:solidFill>
                  <a:srgbClr val="000000"/>
                </a:solidFill>
              </a:rPr>
              <a:t>volatil</a:t>
            </a:r>
            <a:r>
              <a:rPr lang="en-US" sz="2000" dirty="0">
                <a:solidFill>
                  <a:srgbClr val="000000"/>
                </a:solidFill>
              </a:rPr>
              <a:t> </a:t>
            </a:r>
            <a:r>
              <a:rPr lang="en-US" sz="2000" dirty="0" err="1">
                <a:solidFill>
                  <a:srgbClr val="000000"/>
                </a:solidFill>
              </a:rPr>
              <a:t>ou</a:t>
            </a:r>
            <a:r>
              <a:rPr lang="en-US" sz="2000" dirty="0">
                <a:solidFill>
                  <a:srgbClr val="000000"/>
                </a:solidFill>
              </a:rPr>
              <a:t> 	</a:t>
            </a:r>
            <a:r>
              <a:rPr lang="en-US" sz="2000" dirty="0" err="1">
                <a:solidFill>
                  <a:srgbClr val="000000"/>
                </a:solidFill>
              </a:rPr>
              <a:t>comprimé</a:t>
            </a:r>
            <a:r>
              <a:rPr lang="en-US" sz="2000" dirty="0">
                <a:solidFill>
                  <a:srgbClr val="000000"/>
                </a:solidFill>
              </a:rPr>
              <a:t>, par le mélange de </a:t>
            </a:r>
            <a:r>
              <a:rPr lang="en-US" sz="2000" dirty="0" err="1">
                <a:solidFill>
                  <a:srgbClr val="000000"/>
                </a:solidFill>
              </a:rPr>
              <a:t>produits</a:t>
            </a:r>
            <a:r>
              <a:rPr lang="en-US" sz="2000" dirty="0">
                <a:solidFill>
                  <a:srgbClr val="000000"/>
                </a:solidFill>
              </a:rPr>
              <a:t> incompatibles. </a:t>
            </a:r>
          </a:p>
          <a:p>
            <a:pPr algn="just">
              <a:lnSpc>
                <a:spcPts val="2319"/>
              </a:lnSpc>
            </a:pPr>
            <a:r>
              <a:rPr lang="en-US" sz="2000" dirty="0">
                <a:solidFill>
                  <a:srgbClr val="000000"/>
                </a:solidFill>
              </a:rPr>
              <a:t>	- </a:t>
            </a:r>
            <a:r>
              <a:rPr lang="en-US" sz="2000" b="1" dirty="0" err="1">
                <a:solidFill>
                  <a:srgbClr val="000000"/>
                </a:solidFill>
              </a:rPr>
              <a:t>L’incendie</a:t>
            </a:r>
            <a:r>
              <a:rPr lang="en-US" sz="2000" dirty="0">
                <a:solidFill>
                  <a:srgbClr val="000000"/>
                </a:solidFill>
              </a:rPr>
              <a:t> à la suite d’un choc, d’un </a:t>
            </a:r>
            <a:r>
              <a:rPr lang="en-US" sz="2000" dirty="0" err="1">
                <a:solidFill>
                  <a:srgbClr val="000000"/>
                </a:solidFill>
              </a:rPr>
              <a:t>échauffement</a:t>
            </a:r>
            <a:r>
              <a:rPr lang="en-US" sz="2000" dirty="0">
                <a:solidFill>
                  <a:srgbClr val="000000"/>
                </a:solidFill>
              </a:rPr>
              <a:t>, 	</a:t>
            </a:r>
            <a:r>
              <a:rPr lang="en-US" sz="2000" dirty="0" err="1">
                <a:solidFill>
                  <a:srgbClr val="000000"/>
                </a:solidFill>
              </a:rPr>
              <a:t>l’inflammation</a:t>
            </a:r>
            <a:r>
              <a:rPr lang="en-US" sz="2000" dirty="0">
                <a:solidFill>
                  <a:srgbClr val="000000"/>
                </a:solidFill>
              </a:rPr>
              <a:t> </a:t>
            </a:r>
            <a:r>
              <a:rPr lang="en-US" sz="2000" dirty="0" err="1">
                <a:solidFill>
                  <a:srgbClr val="000000"/>
                </a:solidFill>
              </a:rPr>
              <a:t>accidentelle</a:t>
            </a:r>
            <a:r>
              <a:rPr lang="en-US" sz="2000" dirty="0">
                <a:solidFill>
                  <a:srgbClr val="000000"/>
                </a:solidFill>
              </a:rPr>
              <a:t> </a:t>
            </a:r>
            <a:r>
              <a:rPr lang="en-US" sz="2000" dirty="0" err="1">
                <a:solidFill>
                  <a:srgbClr val="000000"/>
                </a:solidFill>
              </a:rPr>
              <a:t>d’une</a:t>
            </a:r>
            <a:r>
              <a:rPr lang="en-US" sz="2000" dirty="0">
                <a:solidFill>
                  <a:srgbClr val="000000"/>
                </a:solidFill>
              </a:rPr>
              <a:t> </a:t>
            </a:r>
            <a:r>
              <a:rPr lang="en-US" sz="2000" dirty="0" err="1">
                <a:solidFill>
                  <a:srgbClr val="000000"/>
                </a:solidFill>
              </a:rPr>
              <a:t>fuite</a:t>
            </a:r>
            <a:r>
              <a:rPr lang="en-US" sz="2000" dirty="0">
                <a:solidFill>
                  <a:srgbClr val="000000"/>
                </a:solidFill>
              </a:rPr>
              <a:t> de </a:t>
            </a:r>
            <a:r>
              <a:rPr lang="en-US" sz="2000" dirty="0" err="1">
                <a:solidFill>
                  <a:srgbClr val="000000"/>
                </a:solidFill>
              </a:rPr>
              <a:t>produits</a:t>
            </a:r>
            <a:r>
              <a:rPr lang="en-US" sz="2000" dirty="0">
                <a:solidFill>
                  <a:srgbClr val="000000"/>
                </a:solidFill>
              </a:rPr>
              <a:t> </a:t>
            </a:r>
          </a:p>
          <a:p>
            <a:pPr algn="just">
              <a:lnSpc>
                <a:spcPts val="2319"/>
              </a:lnSpc>
            </a:pPr>
            <a:r>
              <a:rPr lang="en-US" sz="2000" dirty="0">
                <a:solidFill>
                  <a:srgbClr val="000000"/>
                </a:solidFill>
              </a:rPr>
              <a:t>	inflammables. </a:t>
            </a:r>
          </a:p>
          <a:p>
            <a:pPr algn="just">
              <a:lnSpc>
                <a:spcPts val="2319"/>
              </a:lnSpc>
            </a:pPr>
            <a:r>
              <a:rPr lang="en-US" sz="2000" dirty="0">
                <a:solidFill>
                  <a:srgbClr val="000000"/>
                </a:solidFill>
              </a:rPr>
              <a:t>	- </a:t>
            </a:r>
            <a:r>
              <a:rPr lang="en-US" sz="2000" b="1" dirty="0">
                <a:solidFill>
                  <a:srgbClr val="000000"/>
                </a:solidFill>
              </a:rPr>
              <a:t>La dispersion </a:t>
            </a:r>
            <a:r>
              <a:rPr lang="en-US" sz="2000" dirty="0">
                <a:solidFill>
                  <a:srgbClr val="000000"/>
                </a:solidFill>
              </a:rPr>
              <a:t>dans </a:t>
            </a:r>
            <a:r>
              <a:rPr lang="en-US" sz="2000" dirty="0" err="1">
                <a:solidFill>
                  <a:srgbClr val="000000"/>
                </a:solidFill>
              </a:rPr>
              <a:t>l’air</a:t>
            </a:r>
            <a:r>
              <a:rPr lang="en-US" sz="2000" dirty="0">
                <a:solidFill>
                  <a:srgbClr val="000000"/>
                </a:solidFill>
              </a:rPr>
              <a:t> (</a:t>
            </a:r>
            <a:r>
              <a:rPr lang="en-US" sz="2000" dirty="0" err="1">
                <a:solidFill>
                  <a:srgbClr val="000000"/>
                </a:solidFill>
              </a:rPr>
              <a:t>nuage</a:t>
            </a:r>
            <a:r>
              <a:rPr lang="en-US" sz="2000" dirty="0">
                <a:solidFill>
                  <a:srgbClr val="000000"/>
                </a:solidFill>
              </a:rPr>
              <a:t> </a:t>
            </a:r>
            <a:r>
              <a:rPr lang="en-US" sz="2000" dirty="0" err="1">
                <a:solidFill>
                  <a:srgbClr val="000000"/>
                </a:solidFill>
              </a:rPr>
              <a:t>toxique</a:t>
            </a:r>
            <a:r>
              <a:rPr lang="en-US" sz="2000" dirty="0">
                <a:solidFill>
                  <a:srgbClr val="000000"/>
                </a:solidFill>
              </a:rPr>
              <a:t>), l’eau et le sol 	de </a:t>
            </a:r>
            <a:r>
              <a:rPr lang="en-US" sz="2000" dirty="0" err="1">
                <a:solidFill>
                  <a:srgbClr val="000000"/>
                </a:solidFill>
              </a:rPr>
              <a:t>produits</a:t>
            </a:r>
            <a:r>
              <a:rPr lang="en-US" sz="2000" dirty="0">
                <a:solidFill>
                  <a:srgbClr val="000000"/>
                </a:solidFill>
              </a:rPr>
              <a:t>, avec des </a:t>
            </a:r>
            <a:r>
              <a:rPr lang="en-US" sz="2000" dirty="0" err="1">
                <a:solidFill>
                  <a:srgbClr val="000000"/>
                </a:solidFill>
              </a:rPr>
              <a:t>risques</a:t>
            </a:r>
            <a:r>
              <a:rPr lang="en-US" sz="2000" dirty="0">
                <a:solidFill>
                  <a:srgbClr val="000000"/>
                </a:solidFill>
              </a:rPr>
              <a:t> </a:t>
            </a:r>
            <a:r>
              <a:rPr lang="en-US" sz="2000" dirty="0" err="1">
                <a:solidFill>
                  <a:srgbClr val="000000"/>
                </a:solidFill>
              </a:rPr>
              <a:t>d’intoxication</a:t>
            </a:r>
            <a:r>
              <a:rPr lang="en-US" sz="2000" dirty="0">
                <a:solidFill>
                  <a:srgbClr val="000000"/>
                </a:solidFill>
              </a:rPr>
              <a:t> et de 	pollution.</a:t>
            </a:r>
          </a:p>
          <a:p>
            <a:pPr algn="just">
              <a:lnSpc>
                <a:spcPts val="2319"/>
              </a:lnSpc>
            </a:pPr>
            <a:endParaRPr lang="en-US" sz="2000" dirty="0">
              <a:solidFill>
                <a:srgbClr val="000000"/>
              </a:solidFill>
            </a:endParaRPr>
          </a:p>
          <a:p>
            <a:pPr algn="just">
              <a:lnSpc>
                <a:spcPts val="2319"/>
              </a:lnSpc>
            </a:pPr>
            <a:r>
              <a:rPr lang="en-US" sz="2000" dirty="0">
                <a:solidFill>
                  <a:srgbClr val="000000"/>
                </a:solidFill>
              </a:rPr>
              <a:t>A </a:t>
            </a:r>
            <a:r>
              <a:rPr lang="en-US" sz="2000" dirty="0" err="1">
                <a:solidFill>
                  <a:srgbClr val="000000"/>
                </a:solidFill>
              </a:rPr>
              <a:t>Labeuvrière</a:t>
            </a:r>
            <a:r>
              <a:rPr lang="en-US" sz="2000" dirty="0">
                <a:solidFill>
                  <a:srgbClr val="000000"/>
                </a:solidFill>
              </a:rPr>
              <a:t>, le </a:t>
            </a:r>
            <a:r>
              <a:rPr lang="en-US" sz="2000" dirty="0" err="1">
                <a:solidFill>
                  <a:srgbClr val="000000"/>
                </a:solidFill>
              </a:rPr>
              <a:t>risque</a:t>
            </a:r>
            <a:r>
              <a:rPr lang="en-US" sz="2000" dirty="0">
                <a:solidFill>
                  <a:srgbClr val="000000"/>
                </a:solidFill>
              </a:rPr>
              <a:t> de transport de matières </a:t>
            </a:r>
            <a:r>
              <a:rPr lang="en-US" sz="2000" dirty="0" err="1">
                <a:solidFill>
                  <a:srgbClr val="000000"/>
                </a:solidFill>
              </a:rPr>
              <a:t>dangereuses</a:t>
            </a:r>
            <a:r>
              <a:rPr lang="en-US" sz="2000" dirty="0">
                <a:solidFill>
                  <a:srgbClr val="000000"/>
                </a:solidFill>
              </a:rPr>
              <a:t> </a:t>
            </a:r>
            <a:r>
              <a:rPr lang="en-US" sz="2000" dirty="0" err="1">
                <a:solidFill>
                  <a:srgbClr val="000000"/>
                </a:solidFill>
              </a:rPr>
              <a:t>concerne</a:t>
            </a:r>
            <a:r>
              <a:rPr lang="en-US" sz="2000" dirty="0">
                <a:solidFill>
                  <a:srgbClr val="000000"/>
                </a:solidFill>
              </a:rPr>
              <a:t> les axes </a:t>
            </a:r>
            <a:r>
              <a:rPr lang="en-US" sz="2000" dirty="0" err="1">
                <a:solidFill>
                  <a:srgbClr val="000000"/>
                </a:solidFill>
              </a:rPr>
              <a:t>routiers</a:t>
            </a:r>
            <a:r>
              <a:rPr lang="en-US" sz="2000" dirty="0">
                <a:solidFill>
                  <a:srgbClr val="000000"/>
                </a:solidFill>
              </a:rPr>
              <a:t> </a:t>
            </a:r>
            <a:r>
              <a:rPr lang="en-US" sz="2000" dirty="0" err="1">
                <a:solidFill>
                  <a:srgbClr val="000000"/>
                </a:solidFill>
              </a:rPr>
              <a:t>principaux</a:t>
            </a:r>
            <a:r>
              <a:rPr lang="en-US" sz="2000" dirty="0">
                <a:solidFill>
                  <a:srgbClr val="000000"/>
                </a:solidFill>
              </a:rPr>
              <a:t> (A26, D181) et la canalization de gaz. </a:t>
            </a:r>
          </a:p>
          <a:p>
            <a:pPr algn="just">
              <a:lnSpc>
                <a:spcPts val="2319"/>
              </a:lnSpc>
            </a:pPr>
            <a:endParaRPr lang="en-US" sz="2000" dirty="0">
              <a:solidFill>
                <a:srgbClr val="000000"/>
              </a:solidFill>
            </a:endParaRPr>
          </a:p>
          <a:p>
            <a:pPr algn="just">
              <a:lnSpc>
                <a:spcPts val="2319"/>
              </a:lnSpc>
            </a:pPr>
            <a:r>
              <a:rPr lang="en-US" sz="2000" dirty="0">
                <a:solidFill>
                  <a:srgbClr val="000000"/>
                </a:solidFill>
              </a:rPr>
              <a:t>Pour plus </a:t>
            </a:r>
            <a:r>
              <a:rPr lang="en-US" sz="2000" dirty="0" err="1">
                <a:solidFill>
                  <a:srgbClr val="000000"/>
                </a:solidFill>
              </a:rPr>
              <a:t>d’informations</a:t>
            </a:r>
            <a:r>
              <a:rPr lang="en-US" sz="2000" dirty="0">
                <a:solidFill>
                  <a:srgbClr val="000000"/>
                </a:solidFill>
              </a:rPr>
              <a:t>, </a:t>
            </a:r>
            <a:r>
              <a:rPr lang="en-US" sz="2000" dirty="0" err="1">
                <a:solidFill>
                  <a:srgbClr val="000000"/>
                </a:solidFill>
              </a:rPr>
              <a:t>vous</a:t>
            </a:r>
            <a:r>
              <a:rPr lang="en-US" sz="2000" dirty="0">
                <a:solidFill>
                  <a:srgbClr val="000000"/>
                </a:solidFill>
              </a:rPr>
              <a:t> </a:t>
            </a:r>
            <a:r>
              <a:rPr lang="en-US" sz="2000" dirty="0" err="1">
                <a:solidFill>
                  <a:srgbClr val="000000"/>
                </a:solidFill>
              </a:rPr>
              <a:t>pouvez</a:t>
            </a:r>
            <a:r>
              <a:rPr lang="en-US" sz="2000" dirty="0">
                <a:solidFill>
                  <a:srgbClr val="000000"/>
                </a:solidFill>
              </a:rPr>
              <a:t> consulter les sites </a:t>
            </a:r>
            <a:r>
              <a:rPr lang="en-US" sz="2000" dirty="0" err="1">
                <a:solidFill>
                  <a:srgbClr val="000000"/>
                </a:solidFill>
              </a:rPr>
              <a:t>suivants</a:t>
            </a:r>
            <a:r>
              <a:rPr lang="en-US" sz="2000" dirty="0">
                <a:solidFill>
                  <a:srgbClr val="000000"/>
                </a:solidFill>
              </a:rPr>
              <a:t> :  </a:t>
            </a:r>
            <a:r>
              <a:rPr lang="en-US" sz="2000" b="1" dirty="0" err="1">
                <a:solidFill>
                  <a:srgbClr val="000000"/>
                </a:solidFill>
                <a:hlinkClick r:id="rId3"/>
              </a:rPr>
              <a:t>Aria.développement</a:t>
            </a:r>
            <a:r>
              <a:rPr lang="en-US" sz="2000" b="1" dirty="0">
                <a:solidFill>
                  <a:srgbClr val="000000"/>
                </a:solidFill>
                <a:hlinkClick r:id="rId3"/>
              </a:rPr>
              <a:t>-durable</a:t>
            </a:r>
            <a:r>
              <a:rPr lang="en-US" sz="2000" dirty="0">
                <a:solidFill>
                  <a:srgbClr val="000000"/>
                </a:solidFill>
              </a:rPr>
              <a:t>. </a:t>
            </a:r>
            <a:endParaRPr lang="en-US" sz="1656" dirty="0">
              <a:solidFill>
                <a:srgbClr val="FF1616"/>
              </a:solidFill>
              <a:latin typeface="Open Sans Light Bold"/>
            </a:endParaRPr>
          </a:p>
          <a:p>
            <a:pPr algn="ctr">
              <a:lnSpc>
                <a:spcPts val="2319"/>
              </a:lnSpc>
            </a:pPr>
            <a:endParaRPr lang="en-US" sz="1656" dirty="0">
              <a:solidFill>
                <a:srgbClr val="FF1616"/>
              </a:solidFill>
              <a:latin typeface="Open Sans Light Bold"/>
            </a:endParaRPr>
          </a:p>
        </p:txBody>
      </p:sp>
      <p:sp>
        <p:nvSpPr>
          <p:cNvPr id="5" name="TextBox 5"/>
          <p:cNvSpPr txBox="1"/>
          <p:nvPr/>
        </p:nvSpPr>
        <p:spPr>
          <a:xfrm>
            <a:off x="671961" y="3971889"/>
            <a:ext cx="2569258" cy="3631700"/>
          </a:xfrm>
          <a:prstGeom prst="rect">
            <a:avLst/>
          </a:prstGeom>
        </p:spPr>
        <p:txBody>
          <a:bodyPr wrap="square" lIns="0" tIns="0" rIns="0" bIns="0" rtlCol="0" anchor="t">
            <a:spAutoFit/>
          </a:bodyPr>
          <a:lstStyle/>
          <a:p>
            <a:pPr algn="just">
              <a:lnSpc>
                <a:spcPts val="2553"/>
              </a:lnSpc>
            </a:pPr>
            <a:r>
              <a:rPr lang="en-US" sz="1400" b="1" dirty="0">
                <a:solidFill>
                  <a:srgbClr val="FFFFFF"/>
                </a:solidFill>
              </a:rPr>
              <a:t>Le </a:t>
            </a:r>
            <a:r>
              <a:rPr lang="en-US" sz="1400" b="1" dirty="0" err="1">
                <a:solidFill>
                  <a:srgbClr val="FFFFFF"/>
                </a:solidFill>
              </a:rPr>
              <a:t>risque</a:t>
            </a:r>
            <a:r>
              <a:rPr lang="en-US" sz="1400" b="1" dirty="0">
                <a:solidFill>
                  <a:srgbClr val="FFFFFF"/>
                </a:solidFill>
              </a:rPr>
              <a:t> de transport de matières </a:t>
            </a:r>
            <a:r>
              <a:rPr lang="en-US" sz="1400" b="1" dirty="0" err="1">
                <a:solidFill>
                  <a:srgbClr val="FFFFFF"/>
                </a:solidFill>
              </a:rPr>
              <a:t>dangereuses</a:t>
            </a:r>
            <a:r>
              <a:rPr lang="en-US" sz="1400" b="1" dirty="0">
                <a:solidFill>
                  <a:srgbClr val="FFFFFF"/>
                </a:solidFill>
              </a:rPr>
              <a:t> </a:t>
            </a:r>
            <a:r>
              <a:rPr lang="en-US" sz="1400" b="1" dirty="0" err="1">
                <a:solidFill>
                  <a:srgbClr val="FFFFFF"/>
                </a:solidFill>
              </a:rPr>
              <a:t>est</a:t>
            </a:r>
            <a:r>
              <a:rPr lang="en-US" sz="1400" b="1" dirty="0">
                <a:solidFill>
                  <a:srgbClr val="FFFFFF"/>
                </a:solidFill>
              </a:rPr>
              <a:t> </a:t>
            </a:r>
            <a:r>
              <a:rPr lang="en-US" sz="1400" b="1" dirty="0" err="1">
                <a:solidFill>
                  <a:srgbClr val="FFFFFF"/>
                </a:solidFill>
              </a:rPr>
              <a:t>lié</a:t>
            </a:r>
            <a:r>
              <a:rPr lang="en-US" sz="1400" b="1" dirty="0">
                <a:solidFill>
                  <a:srgbClr val="FFFFFF"/>
                </a:solidFill>
              </a:rPr>
              <a:t> à un accident se </a:t>
            </a:r>
            <a:r>
              <a:rPr lang="en-US" sz="1400" b="1" dirty="0" err="1">
                <a:solidFill>
                  <a:srgbClr val="FFFFFF"/>
                </a:solidFill>
              </a:rPr>
              <a:t>produisant</a:t>
            </a:r>
            <a:r>
              <a:rPr lang="en-US" sz="1400" b="1" dirty="0">
                <a:solidFill>
                  <a:srgbClr val="FFFFFF"/>
                </a:solidFill>
              </a:rPr>
              <a:t> </a:t>
            </a:r>
            <a:r>
              <a:rPr lang="en-US" sz="1400" b="1" dirty="0" err="1">
                <a:solidFill>
                  <a:srgbClr val="FFFFFF"/>
                </a:solidFill>
              </a:rPr>
              <a:t>lors</a:t>
            </a:r>
            <a:r>
              <a:rPr lang="en-US" sz="1400" b="1" dirty="0">
                <a:solidFill>
                  <a:srgbClr val="FFFFFF"/>
                </a:solidFill>
              </a:rPr>
              <a:t> du transport de </a:t>
            </a:r>
            <a:r>
              <a:rPr lang="en-US" sz="1400" b="1" dirty="0" err="1">
                <a:solidFill>
                  <a:srgbClr val="FFFFFF"/>
                </a:solidFill>
              </a:rPr>
              <a:t>ces</a:t>
            </a:r>
            <a:r>
              <a:rPr lang="en-US" sz="1400" b="1" dirty="0">
                <a:solidFill>
                  <a:srgbClr val="FFFFFF"/>
                </a:solidFill>
              </a:rPr>
              <a:t> matières par </a:t>
            </a:r>
            <a:r>
              <a:rPr lang="en-US" sz="1400" b="1" dirty="0" err="1">
                <a:solidFill>
                  <a:srgbClr val="FFFFFF"/>
                </a:solidFill>
              </a:rPr>
              <a:t>voie</a:t>
            </a:r>
            <a:r>
              <a:rPr lang="en-US" sz="1400" b="1" dirty="0">
                <a:solidFill>
                  <a:srgbClr val="FFFFFF"/>
                </a:solidFill>
              </a:rPr>
              <a:t> </a:t>
            </a:r>
            <a:r>
              <a:rPr lang="en-US" sz="1400" b="1" dirty="0" err="1">
                <a:solidFill>
                  <a:srgbClr val="FFFFFF"/>
                </a:solidFill>
              </a:rPr>
              <a:t>routière</a:t>
            </a:r>
            <a:r>
              <a:rPr lang="en-US" sz="1400" b="1" dirty="0">
                <a:solidFill>
                  <a:srgbClr val="FFFFFF"/>
                </a:solidFill>
              </a:rPr>
              <a:t>, </a:t>
            </a:r>
            <a:r>
              <a:rPr lang="en-US" sz="1400" b="1" dirty="0" err="1">
                <a:solidFill>
                  <a:srgbClr val="FFFFFF"/>
                </a:solidFill>
              </a:rPr>
              <a:t>ferroviaire</a:t>
            </a:r>
            <a:r>
              <a:rPr lang="en-US" sz="1400" b="1" dirty="0">
                <a:solidFill>
                  <a:srgbClr val="FFFFFF"/>
                </a:solidFill>
              </a:rPr>
              <a:t>, </a:t>
            </a:r>
            <a:r>
              <a:rPr lang="en-US" sz="1400" b="1" dirty="0" err="1">
                <a:solidFill>
                  <a:srgbClr val="FFFFFF"/>
                </a:solidFill>
              </a:rPr>
              <a:t>voie</a:t>
            </a:r>
            <a:r>
              <a:rPr lang="en-US" sz="1400" b="1" dirty="0">
                <a:solidFill>
                  <a:srgbClr val="FFFFFF"/>
                </a:solidFill>
              </a:rPr>
              <a:t> </a:t>
            </a:r>
            <a:r>
              <a:rPr lang="en-US" sz="1400" b="1" dirty="0" err="1">
                <a:solidFill>
                  <a:srgbClr val="FFFFFF"/>
                </a:solidFill>
              </a:rPr>
              <a:t>d'eau</a:t>
            </a:r>
            <a:r>
              <a:rPr lang="en-US" sz="1400" b="1" dirty="0">
                <a:solidFill>
                  <a:srgbClr val="FFFFFF"/>
                </a:solidFill>
              </a:rPr>
              <a:t> </a:t>
            </a:r>
            <a:r>
              <a:rPr lang="en-US" sz="1400" b="1" dirty="0" err="1">
                <a:solidFill>
                  <a:srgbClr val="FFFFFF"/>
                </a:solidFill>
              </a:rPr>
              <a:t>ou</a:t>
            </a:r>
            <a:r>
              <a:rPr lang="en-US" sz="1400" b="1" dirty="0">
                <a:solidFill>
                  <a:srgbClr val="FFFFFF"/>
                </a:solidFill>
              </a:rPr>
              <a:t> </a:t>
            </a:r>
            <a:r>
              <a:rPr lang="en-US" sz="1400" b="1" dirty="0" err="1">
                <a:solidFill>
                  <a:srgbClr val="FFFFFF"/>
                </a:solidFill>
              </a:rPr>
              <a:t>canalisations</a:t>
            </a:r>
            <a:r>
              <a:rPr lang="en-US" sz="1400" b="1" dirty="0">
                <a:solidFill>
                  <a:srgbClr val="FFFFFF"/>
                </a:solidFill>
              </a:rPr>
              <a:t>. Ce </a:t>
            </a:r>
            <a:r>
              <a:rPr lang="en-US" sz="1400" b="1" dirty="0" err="1">
                <a:solidFill>
                  <a:srgbClr val="FFFFFF"/>
                </a:solidFill>
              </a:rPr>
              <a:t>risque</a:t>
            </a:r>
            <a:r>
              <a:rPr lang="en-US" sz="1400" b="1" dirty="0">
                <a:solidFill>
                  <a:srgbClr val="FFFFFF"/>
                </a:solidFill>
              </a:rPr>
              <a:t> </a:t>
            </a:r>
            <a:r>
              <a:rPr lang="en-US" sz="1400" b="1" dirty="0" err="1">
                <a:solidFill>
                  <a:srgbClr val="FFFFFF"/>
                </a:solidFill>
              </a:rPr>
              <a:t>concerne</a:t>
            </a:r>
            <a:r>
              <a:rPr lang="en-US" sz="1400" b="1" dirty="0">
                <a:solidFill>
                  <a:srgbClr val="FFFFFF"/>
                </a:solidFill>
              </a:rPr>
              <a:t> le transport des </a:t>
            </a:r>
            <a:r>
              <a:rPr lang="en-US" sz="1400" b="1" dirty="0" err="1">
                <a:solidFill>
                  <a:srgbClr val="FFFFFF"/>
                </a:solidFill>
              </a:rPr>
              <a:t>produits</a:t>
            </a:r>
            <a:r>
              <a:rPr lang="en-US" sz="1400" b="1" dirty="0">
                <a:solidFill>
                  <a:srgbClr val="FFFFFF"/>
                </a:solidFill>
              </a:rPr>
              <a:t> </a:t>
            </a:r>
            <a:r>
              <a:rPr lang="en-US" sz="1400" b="1" dirty="0" err="1">
                <a:solidFill>
                  <a:srgbClr val="FFFFFF"/>
                </a:solidFill>
              </a:rPr>
              <a:t>toxiques</a:t>
            </a:r>
            <a:r>
              <a:rPr lang="en-US" sz="1400" b="1" dirty="0">
                <a:solidFill>
                  <a:srgbClr val="FFFFFF"/>
                </a:solidFill>
              </a:rPr>
              <a:t>, </a:t>
            </a:r>
            <a:r>
              <a:rPr lang="en-US" sz="1400" b="1" dirty="0" err="1">
                <a:solidFill>
                  <a:srgbClr val="FFFFFF"/>
                </a:solidFill>
              </a:rPr>
              <a:t>explosifs</a:t>
            </a:r>
            <a:r>
              <a:rPr lang="en-US" sz="1400" b="1" dirty="0">
                <a:solidFill>
                  <a:srgbClr val="FFFFFF"/>
                </a:solidFill>
              </a:rPr>
              <a:t>, </a:t>
            </a:r>
            <a:r>
              <a:rPr lang="en-US" sz="1400" b="1" dirty="0" err="1">
                <a:solidFill>
                  <a:srgbClr val="FFFFFF"/>
                </a:solidFill>
              </a:rPr>
              <a:t>polluants</a:t>
            </a:r>
            <a:r>
              <a:rPr lang="en-US" sz="1400" b="1" dirty="0">
                <a:solidFill>
                  <a:srgbClr val="FFFFFF"/>
                </a:solidFill>
              </a:rPr>
              <a:t> </a:t>
            </a:r>
            <a:r>
              <a:rPr lang="en-US" sz="1400" b="1" dirty="0" err="1">
                <a:solidFill>
                  <a:srgbClr val="FFFFFF"/>
                </a:solidFill>
              </a:rPr>
              <a:t>ainsi</a:t>
            </a:r>
            <a:r>
              <a:rPr lang="en-US" sz="1400" b="1" dirty="0">
                <a:solidFill>
                  <a:srgbClr val="FFFFFF"/>
                </a:solidFill>
              </a:rPr>
              <a:t> que les </a:t>
            </a:r>
            <a:r>
              <a:rPr lang="en-US" sz="1400" b="1" dirty="0" err="1">
                <a:solidFill>
                  <a:srgbClr val="FFFFFF"/>
                </a:solidFill>
              </a:rPr>
              <a:t>produits</a:t>
            </a:r>
            <a:r>
              <a:rPr lang="en-US" sz="1400" b="1" dirty="0">
                <a:solidFill>
                  <a:srgbClr val="FFFFFF"/>
                </a:solidFill>
              </a:rPr>
              <a:t> </a:t>
            </a:r>
            <a:r>
              <a:rPr lang="en-US" sz="1400" b="1" dirty="0" err="1">
                <a:solidFill>
                  <a:srgbClr val="FFFFFF"/>
                </a:solidFill>
              </a:rPr>
              <a:t>dont</a:t>
            </a:r>
            <a:r>
              <a:rPr lang="en-US" sz="1400" b="1" dirty="0">
                <a:solidFill>
                  <a:srgbClr val="FFFFFF"/>
                </a:solidFill>
              </a:rPr>
              <a:t> nous </a:t>
            </a:r>
            <a:r>
              <a:rPr lang="en-US" sz="1400" b="1" dirty="0" err="1">
                <a:solidFill>
                  <a:srgbClr val="FFFFFF"/>
                </a:solidFill>
              </a:rPr>
              <a:t>avons</a:t>
            </a:r>
            <a:r>
              <a:rPr lang="en-US" sz="1400" b="1" dirty="0">
                <a:solidFill>
                  <a:srgbClr val="FFFFFF"/>
                </a:solidFill>
              </a:rPr>
              <a:t> </a:t>
            </a:r>
            <a:r>
              <a:rPr lang="en-US" sz="1400" b="1" dirty="0" err="1">
                <a:solidFill>
                  <a:srgbClr val="FFFFFF"/>
                </a:solidFill>
              </a:rPr>
              <a:t>régulièrement</a:t>
            </a:r>
            <a:r>
              <a:rPr lang="en-US" sz="1400" b="1" dirty="0">
                <a:solidFill>
                  <a:srgbClr val="FFFFFF"/>
                </a:solidFill>
              </a:rPr>
              <a:t> </a:t>
            </a:r>
            <a:r>
              <a:rPr lang="en-US" sz="1400" b="1" dirty="0" err="1">
                <a:solidFill>
                  <a:srgbClr val="FFFFFF"/>
                </a:solidFill>
              </a:rPr>
              <a:t>besoin</a:t>
            </a:r>
            <a:r>
              <a:rPr lang="en-US" sz="1400" b="1" dirty="0">
                <a:solidFill>
                  <a:srgbClr val="FFFFFF"/>
                </a:solidFill>
              </a:rPr>
              <a:t> (carburants, </a:t>
            </a:r>
            <a:r>
              <a:rPr lang="en-US" sz="1400" b="1" dirty="0" err="1">
                <a:solidFill>
                  <a:srgbClr val="FFFFFF"/>
                </a:solidFill>
              </a:rPr>
              <a:t>gaz</a:t>
            </a:r>
            <a:r>
              <a:rPr lang="en-US" sz="1400" b="1" dirty="0">
                <a:solidFill>
                  <a:srgbClr val="FFFFFF"/>
                </a:solidFill>
              </a:rPr>
              <a:t> </a:t>
            </a:r>
            <a:r>
              <a:rPr lang="en-US" sz="1400" b="1" dirty="0" err="1">
                <a:solidFill>
                  <a:srgbClr val="FFFFFF"/>
                </a:solidFill>
              </a:rPr>
              <a:t>ou</a:t>
            </a:r>
            <a:r>
              <a:rPr lang="en-US" sz="1400" b="1" dirty="0">
                <a:solidFill>
                  <a:srgbClr val="FFFFFF"/>
                </a:solidFill>
              </a:rPr>
              <a:t> </a:t>
            </a:r>
            <a:r>
              <a:rPr lang="en-US" sz="1400" b="1" dirty="0" err="1">
                <a:solidFill>
                  <a:srgbClr val="FFFFFF"/>
                </a:solidFill>
              </a:rPr>
              <a:t>engrais</a:t>
            </a:r>
            <a:r>
              <a:rPr lang="en-US" sz="1400" b="1" dirty="0">
                <a:solidFill>
                  <a:srgbClr val="FFFFFF"/>
                </a:solidFill>
              </a:rPr>
              <a:t>).</a:t>
            </a:r>
          </a:p>
        </p:txBody>
      </p:sp>
      <p:sp>
        <p:nvSpPr>
          <p:cNvPr id="6" name="TextBox 6"/>
          <p:cNvSpPr txBox="1"/>
          <p:nvPr/>
        </p:nvSpPr>
        <p:spPr>
          <a:xfrm>
            <a:off x="4114800" y="0"/>
            <a:ext cx="11628983" cy="1189749"/>
          </a:xfrm>
          <a:prstGeom prst="rect">
            <a:avLst/>
          </a:prstGeom>
        </p:spPr>
        <p:txBody>
          <a:bodyPr wrap="square" lIns="0" tIns="0" rIns="0" bIns="0" rtlCol="0" anchor="t">
            <a:spAutoFit/>
          </a:bodyPr>
          <a:lstStyle/>
          <a:p>
            <a:pPr>
              <a:lnSpc>
                <a:spcPts val="4759"/>
              </a:lnSpc>
            </a:pPr>
            <a:r>
              <a:rPr lang="en-US" sz="3399" dirty="0">
                <a:solidFill>
                  <a:srgbClr val="273854"/>
                </a:solidFill>
                <a:latin typeface="Open Sans Light Bold"/>
              </a:rPr>
              <a:t>LE RISQUE DE TRANSPORT DE MATIERES DANGEREUSES</a:t>
            </a:r>
          </a:p>
        </p:txBody>
      </p:sp>
      <p:sp>
        <p:nvSpPr>
          <p:cNvPr id="7" name="TextBox 7"/>
          <p:cNvSpPr txBox="1"/>
          <p:nvPr/>
        </p:nvSpPr>
        <p:spPr>
          <a:xfrm>
            <a:off x="12372136" y="2095500"/>
            <a:ext cx="4659027" cy="1165575"/>
          </a:xfrm>
          <a:prstGeom prst="rect">
            <a:avLst/>
          </a:prstGeom>
        </p:spPr>
        <p:txBody>
          <a:bodyPr wrap="square" lIns="0" tIns="0" rIns="0" bIns="0" rtlCol="0" anchor="t">
            <a:spAutoFit/>
          </a:bodyPr>
          <a:lstStyle/>
          <a:p>
            <a:pPr algn="ctr">
              <a:lnSpc>
                <a:spcPts val="3059"/>
              </a:lnSpc>
            </a:pPr>
            <a:r>
              <a:rPr lang="en-US" b="1" i="1" dirty="0" err="1">
                <a:solidFill>
                  <a:srgbClr val="000000"/>
                </a:solidFill>
                <a:latin typeface="Open Sans Light"/>
              </a:rPr>
              <a:t>Informations</a:t>
            </a:r>
            <a:r>
              <a:rPr lang="en-US" b="1" i="1" dirty="0">
                <a:solidFill>
                  <a:srgbClr val="000000"/>
                </a:solidFill>
                <a:latin typeface="Open Sans Light"/>
              </a:rPr>
              <a:t> à </a:t>
            </a:r>
            <a:r>
              <a:rPr lang="en-US" b="1" i="1" dirty="0" err="1">
                <a:solidFill>
                  <a:srgbClr val="000000"/>
                </a:solidFill>
                <a:latin typeface="Open Sans Light"/>
              </a:rPr>
              <a:t>relever</a:t>
            </a:r>
            <a:r>
              <a:rPr lang="en-US" b="1" i="1" dirty="0">
                <a:solidFill>
                  <a:srgbClr val="000000"/>
                </a:solidFill>
                <a:latin typeface="Open Sans Light"/>
              </a:rPr>
              <a:t> </a:t>
            </a:r>
            <a:r>
              <a:rPr lang="en-US" b="1" i="1" dirty="0" err="1">
                <a:solidFill>
                  <a:srgbClr val="000000"/>
                </a:solidFill>
                <a:latin typeface="Open Sans Light"/>
              </a:rPr>
              <a:t>si</a:t>
            </a:r>
            <a:r>
              <a:rPr lang="en-US" b="1" i="1" dirty="0">
                <a:solidFill>
                  <a:srgbClr val="000000"/>
                </a:solidFill>
                <a:latin typeface="Open Sans Light"/>
              </a:rPr>
              <a:t> </a:t>
            </a:r>
            <a:r>
              <a:rPr lang="en-US" b="1" i="1" dirty="0" err="1">
                <a:solidFill>
                  <a:srgbClr val="000000"/>
                </a:solidFill>
                <a:latin typeface="Open Sans Light"/>
              </a:rPr>
              <a:t>vous</a:t>
            </a:r>
            <a:r>
              <a:rPr lang="en-US" b="1" i="1" dirty="0">
                <a:solidFill>
                  <a:srgbClr val="000000"/>
                </a:solidFill>
                <a:latin typeface="Open Sans Light"/>
              </a:rPr>
              <a:t> </a:t>
            </a:r>
            <a:r>
              <a:rPr lang="en-US" b="1" i="1" dirty="0" err="1">
                <a:solidFill>
                  <a:srgbClr val="000000"/>
                </a:solidFill>
                <a:latin typeface="Open Sans Light"/>
              </a:rPr>
              <a:t>êtes</a:t>
            </a:r>
            <a:r>
              <a:rPr lang="en-US" b="1" i="1" dirty="0">
                <a:solidFill>
                  <a:srgbClr val="000000"/>
                </a:solidFill>
                <a:latin typeface="Open Sans Light"/>
              </a:rPr>
              <a:t> </a:t>
            </a:r>
            <a:r>
              <a:rPr lang="en-US" b="1" i="1" dirty="0" err="1">
                <a:solidFill>
                  <a:srgbClr val="000000"/>
                </a:solidFill>
                <a:latin typeface="Open Sans Light"/>
              </a:rPr>
              <a:t>témoin</a:t>
            </a:r>
            <a:r>
              <a:rPr lang="en-US" b="1" i="1" dirty="0">
                <a:solidFill>
                  <a:srgbClr val="000000"/>
                </a:solidFill>
                <a:latin typeface="Open Sans Light"/>
              </a:rPr>
              <a:t> d’un accident de transport de matières </a:t>
            </a:r>
            <a:r>
              <a:rPr lang="en-US" b="1" i="1" dirty="0" err="1">
                <a:solidFill>
                  <a:srgbClr val="000000"/>
                </a:solidFill>
                <a:latin typeface="Open Sans Light"/>
              </a:rPr>
              <a:t>dangereuses</a:t>
            </a:r>
            <a:r>
              <a:rPr lang="en-US" b="1" i="1" dirty="0">
                <a:solidFill>
                  <a:srgbClr val="000000"/>
                </a:solidFill>
                <a:latin typeface="Open Sans Light"/>
              </a:rPr>
              <a:t> </a:t>
            </a:r>
          </a:p>
          <a:p>
            <a:pPr algn="ctr">
              <a:lnSpc>
                <a:spcPts val="3059"/>
              </a:lnSpc>
            </a:pPr>
            <a:endParaRPr lang="en-US" sz="2185" dirty="0">
              <a:solidFill>
                <a:srgbClr val="000000"/>
              </a:solidFill>
              <a:latin typeface="Open Sans Light"/>
            </a:endParaRPr>
          </a:p>
        </p:txBody>
      </p:sp>
      <p:pic>
        <p:nvPicPr>
          <p:cNvPr id="15" name="Image 14">
            <a:extLst>
              <a:ext uri="{FF2B5EF4-FFF2-40B4-BE49-F238E27FC236}">
                <a16:creationId xmlns:a16="http://schemas.microsoft.com/office/drawing/2014/main" id="{72B196C6-FEE3-4A24-9147-CB64F2089F98}"/>
              </a:ext>
            </a:extLst>
          </p:cNvPr>
          <p:cNvPicPr>
            <a:picLocks noChangeAspect="1"/>
          </p:cNvPicPr>
          <p:nvPr/>
        </p:nvPicPr>
        <p:blipFill>
          <a:blip r:embed="rId4"/>
          <a:stretch>
            <a:fillRect/>
          </a:stretch>
        </p:blipFill>
        <p:spPr>
          <a:xfrm>
            <a:off x="7340750" y="705237"/>
            <a:ext cx="685800" cy="461141"/>
          </a:xfrm>
          <a:prstGeom prst="rect">
            <a:avLst/>
          </a:prstGeom>
        </p:spPr>
      </p:pic>
      <p:pic>
        <p:nvPicPr>
          <p:cNvPr id="16" name="Image 15">
            <a:extLst>
              <a:ext uri="{FF2B5EF4-FFF2-40B4-BE49-F238E27FC236}">
                <a16:creationId xmlns:a16="http://schemas.microsoft.com/office/drawing/2014/main" id="{E319076C-7FD8-439E-A5D3-BB2589C85AF6}"/>
              </a:ext>
            </a:extLst>
          </p:cNvPr>
          <p:cNvPicPr>
            <a:picLocks noChangeAspect="1"/>
          </p:cNvPicPr>
          <p:nvPr/>
        </p:nvPicPr>
        <p:blipFill>
          <a:blip r:embed="rId5"/>
          <a:stretch>
            <a:fillRect/>
          </a:stretch>
        </p:blipFill>
        <p:spPr>
          <a:xfrm>
            <a:off x="3634325" y="1577129"/>
            <a:ext cx="328350" cy="378865"/>
          </a:xfrm>
          <a:prstGeom prst="rect">
            <a:avLst/>
          </a:prstGeom>
        </p:spPr>
      </p:pic>
      <p:sp>
        <p:nvSpPr>
          <p:cNvPr id="17" name="Rectangle 16">
            <a:extLst>
              <a:ext uri="{FF2B5EF4-FFF2-40B4-BE49-F238E27FC236}">
                <a16:creationId xmlns:a16="http://schemas.microsoft.com/office/drawing/2014/main" id="{AEB9615A-DDD6-4045-813C-1F5761D34DC8}"/>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F5C77E06-22E5-433E-8547-EE00E4323ED5}"/>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9</a:t>
            </a:r>
            <a:endParaRPr lang="fr-FR" dirty="0"/>
          </a:p>
        </p:txBody>
      </p:sp>
      <p:pic>
        <p:nvPicPr>
          <p:cNvPr id="30" name="Image 29">
            <a:extLst>
              <a:ext uri="{FF2B5EF4-FFF2-40B4-BE49-F238E27FC236}">
                <a16:creationId xmlns:a16="http://schemas.microsoft.com/office/drawing/2014/main" id="{F4C6C768-59FB-4B6E-B5BA-3E411F4D359B}"/>
              </a:ext>
            </a:extLst>
          </p:cNvPr>
          <p:cNvPicPr>
            <a:picLocks noChangeAspect="1"/>
          </p:cNvPicPr>
          <p:nvPr/>
        </p:nvPicPr>
        <p:blipFill>
          <a:blip r:embed="rId6"/>
          <a:stretch>
            <a:fillRect/>
          </a:stretch>
        </p:blipFill>
        <p:spPr>
          <a:xfrm>
            <a:off x="12136252" y="3007127"/>
            <a:ext cx="5130797" cy="42727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98" b="698"/>
          <a:stretch>
            <a:fillRect/>
          </a:stretch>
        </p:blipFill>
        <p:spPr>
          <a:xfrm>
            <a:off x="366648" y="0"/>
            <a:ext cx="18064448" cy="10360774"/>
          </a:xfrm>
          <a:prstGeom prst="rect">
            <a:avLst/>
          </a:prstGeom>
        </p:spPr>
      </p:pic>
      <p:sp>
        <p:nvSpPr>
          <p:cNvPr id="3" name="TextBox 3"/>
          <p:cNvSpPr txBox="1"/>
          <p:nvPr/>
        </p:nvSpPr>
        <p:spPr>
          <a:xfrm>
            <a:off x="4267200" y="1569864"/>
            <a:ext cx="10419794" cy="5059014"/>
          </a:xfrm>
          <a:prstGeom prst="rect">
            <a:avLst/>
          </a:prstGeom>
        </p:spPr>
        <p:txBody>
          <a:bodyPr lIns="0" tIns="0" rIns="0" bIns="0" rtlCol="0" anchor="t">
            <a:spAutoFit/>
          </a:bodyPr>
          <a:lstStyle/>
          <a:p>
            <a:pPr algn="just">
              <a:lnSpc>
                <a:spcPts val="2168"/>
              </a:lnSpc>
            </a:pPr>
            <a:r>
              <a:rPr lang="en-US" sz="2000" dirty="0">
                <a:solidFill>
                  <a:srgbClr val="000000"/>
                </a:solidFill>
              </a:rPr>
              <a:t>Notre </a:t>
            </a:r>
            <a:r>
              <a:rPr lang="en-US" sz="2000" dirty="0" err="1">
                <a:solidFill>
                  <a:srgbClr val="000000"/>
                </a:solidFill>
              </a:rPr>
              <a:t>région</a:t>
            </a:r>
            <a:r>
              <a:rPr lang="en-US" sz="2000" dirty="0">
                <a:solidFill>
                  <a:srgbClr val="000000"/>
                </a:solidFill>
              </a:rPr>
              <a:t> </a:t>
            </a:r>
            <a:r>
              <a:rPr lang="en-US" sz="2000" dirty="0" err="1">
                <a:solidFill>
                  <a:srgbClr val="000000"/>
                </a:solidFill>
              </a:rPr>
              <a:t>ayant</a:t>
            </a:r>
            <a:r>
              <a:rPr lang="en-US" sz="2000" dirty="0">
                <a:solidFill>
                  <a:srgbClr val="000000"/>
                </a:solidFill>
              </a:rPr>
              <a:t> </a:t>
            </a:r>
            <a:r>
              <a:rPr lang="en-US" sz="2000" dirty="0" err="1">
                <a:solidFill>
                  <a:srgbClr val="000000"/>
                </a:solidFill>
              </a:rPr>
              <a:t>été</a:t>
            </a:r>
            <a:r>
              <a:rPr lang="en-US" sz="2000" dirty="0">
                <a:solidFill>
                  <a:srgbClr val="000000"/>
                </a:solidFill>
              </a:rPr>
              <a:t> </a:t>
            </a:r>
            <a:r>
              <a:rPr lang="en-US" sz="2000" dirty="0" err="1">
                <a:solidFill>
                  <a:srgbClr val="000000"/>
                </a:solidFill>
              </a:rPr>
              <a:t>durement</a:t>
            </a:r>
            <a:r>
              <a:rPr lang="en-US" sz="2000" dirty="0">
                <a:solidFill>
                  <a:srgbClr val="000000"/>
                </a:solidFill>
              </a:rPr>
              <a:t> </a:t>
            </a:r>
            <a:r>
              <a:rPr lang="en-US" sz="2000" dirty="0" err="1">
                <a:solidFill>
                  <a:srgbClr val="000000"/>
                </a:solidFill>
              </a:rPr>
              <a:t>touchée</a:t>
            </a:r>
            <a:r>
              <a:rPr lang="en-US" sz="2000" dirty="0">
                <a:solidFill>
                  <a:srgbClr val="000000"/>
                </a:solidFill>
              </a:rPr>
              <a:t> pendant la première et </a:t>
            </a:r>
            <a:r>
              <a:rPr lang="en-US" sz="2000" dirty="0" err="1">
                <a:solidFill>
                  <a:srgbClr val="000000"/>
                </a:solidFill>
              </a:rPr>
              <a:t>seconde</a:t>
            </a:r>
            <a:r>
              <a:rPr lang="en-US" sz="2000" dirty="0">
                <a:solidFill>
                  <a:srgbClr val="000000"/>
                </a:solidFill>
              </a:rPr>
              <a:t> guerre </a:t>
            </a:r>
            <a:r>
              <a:rPr lang="en-US" sz="2000" dirty="0" err="1">
                <a:solidFill>
                  <a:srgbClr val="000000"/>
                </a:solidFill>
              </a:rPr>
              <a:t>mondiale</a:t>
            </a:r>
            <a:r>
              <a:rPr lang="en-US" sz="2000" dirty="0">
                <a:solidFill>
                  <a:srgbClr val="000000"/>
                </a:solidFill>
              </a:rPr>
              <a:t>, des </a:t>
            </a:r>
            <a:r>
              <a:rPr lang="en-US" sz="2000" dirty="0" err="1">
                <a:solidFill>
                  <a:srgbClr val="000000"/>
                </a:solidFill>
              </a:rPr>
              <a:t>engins</a:t>
            </a:r>
            <a:r>
              <a:rPr lang="en-US" sz="2000" dirty="0">
                <a:solidFill>
                  <a:srgbClr val="000000"/>
                </a:solidFill>
              </a:rPr>
              <a:t> de guerre </a:t>
            </a:r>
            <a:r>
              <a:rPr lang="en-US" sz="2000" dirty="0" err="1">
                <a:solidFill>
                  <a:srgbClr val="000000"/>
                </a:solidFill>
              </a:rPr>
              <a:t>peuvent</a:t>
            </a:r>
            <a:r>
              <a:rPr lang="en-US" sz="2000" dirty="0">
                <a:solidFill>
                  <a:srgbClr val="000000"/>
                </a:solidFill>
              </a:rPr>
              <a:t> encore </a:t>
            </a:r>
            <a:r>
              <a:rPr lang="en-US" sz="2000" dirty="0" err="1">
                <a:solidFill>
                  <a:srgbClr val="000000"/>
                </a:solidFill>
              </a:rPr>
              <a:t>être</a:t>
            </a:r>
            <a:r>
              <a:rPr lang="en-US" sz="2000" dirty="0">
                <a:solidFill>
                  <a:srgbClr val="000000"/>
                </a:solidFill>
              </a:rPr>
              <a:t> </a:t>
            </a:r>
            <a:r>
              <a:rPr lang="en-US" sz="2000" dirty="0" err="1">
                <a:solidFill>
                  <a:srgbClr val="000000"/>
                </a:solidFill>
              </a:rPr>
              <a:t>découverts</a:t>
            </a:r>
            <a:r>
              <a:rPr lang="en-US" sz="2000" dirty="0">
                <a:solidFill>
                  <a:srgbClr val="000000"/>
                </a:solidFill>
              </a:rPr>
              <a:t> </a:t>
            </a:r>
            <a:r>
              <a:rPr lang="en-US" sz="2000" dirty="0" err="1">
                <a:solidFill>
                  <a:srgbClr val="000000"/>
                </a:solidFill>
              </a:rPr>
              <a:t>aujourd’hui</a:t>
            </a:r>
            <a:r>
              <a:rPr lang="en-US" sz="2000" dirty="0">
                <a:solidFill>
                  <a:srgbClr val="000000"/>
                </a:solidFill>
              </a:rPr>
              <a:t>. </a:t>
            </a:r>
          </a:p>
          <a:p>
            <a:pPr algn="just">
              <a:lnSpc>
                <a:spcPts val="2168"/>
              </a:lnSpc>
            </a:pPr>
            <a:endParaRPr lang="en-US" sz="2000" dirty="0">
              <a:solidFill>
                <a:srgbClr val="000000"/>
              </a:solidFill>
            </a:endParaRPr>
          </a:p>
          <a:p>
            <a:pPr algn="just">
              <a:lnSpc>
                <a:spcPts val="2168"/>
              </a:lnSpc>
            </a:pPr>
            <a:r>
              <a:rPr lang="en-US" sz="2000" dirty="0" err="1">
                <a:solidFill>
                  <a:srgbClr val="000000"/>
                </a:solidFill>
              </a:rPr>
              <a:t>En</a:t>
            </a:r>
            <a:r>
              <a:rPr lang="en-US" sz="2000" dirty="0">
                <a:solidFill>
                  <a:srgbClr val="000000"/>
                </a:solidFill>
              </a:rPr>
              <a:t> 2001 et 2002, les agents du Service de </a:t>
            </a:r>
            <a:r>
              <a:rPr lang="en-US" sz="2000" dirty="0" err="1">
                <a:solidFill>
                  <a:srgbClr val="000000"/>
                </a:solidFill>
              </a:rPr>
              <a:t>Déminage</a:t>
            </a:r>
            <a:r>
              <a:rPr lang="en-US" sz="2000" dirty="0">
                <a:solidFill>
                  <a:srgbClr val="000000"/>
                </a:solidFill>
              </a:rPr>
              <a:t> </a:t>
            </a:r>
            <a:r>
              <a:rPr lang="en-US" sz="2000" dirty="0" err="1">
                <a:solidFill>
                  <a:srgbClr val="000000"/>
                </a:solidFill>
              </a:rPr>
              <a:t>d'Arras</a:t>
            </a:r>
            <a:r>
              <a:rPr lang="en-US" sz="2000" dirty="0">
                <a:solidFill>
                  <a:srgbClr val="000000"/>
                </a:solidFill>
              </a:rPr>
              <a:t>, qui </a:t>
            </a:r>
            <a:r>
              <a:rPr lang="en-US" sz="2000" dirty="0" err="1">
                <a:solidFill>
                  <a:srgbClr val="000000"/>
                </a:solidFill>
              </a:rPr>
              <a:t>interviennent</a:t>
            </a:r>
            <a:r>
              <a:rPr lang="en-US" sz="2000" dirty="0">
                <a:solidFill>
                  <a:srgbClr val="000000"/>
                </a:solidFill>
              </a:rPr>
              <a:t> sur </a:t>
            </a:r>
            <a:r>
              <a:rPr lang="en-US" sz="2000" dirty="0" err="1">
                <a:solidFill>
                  <a:srgbClr val="000000"/>
                </a:solidFill>
              </a:rPr>
              <a:t>l'ensemble</a:t>
            </a:r>
            <a:r>
              <a:rPr lang="en-US" sz="2000" dirty="0">
                <a:solidFill>
                  <a:srgbClr val="000000"/>
                </a:solidFill>
              </a:rPr>
              <a:t> de la </a:t>
            </a:r>
            <a:r>
              <a:rPr lang="en-US" sz="2000" dirty="0" err="1">
                <a:solidFill>
                  <a:srgbClr val="000000"/>
                </a:solidFill>
              </a:rPr>
              <a:t>région</a:t>
            </a:r>
            <a:r>
              <a:rPr lang="en-US" sz="2000" dirty="0">
                <a:solidFill>
                  <a:srgbClr val="000000"/>
                </a:solidFill>
              </a:rPr>
              <a:t> Nord-Pas-de-Calais, </a:t>
            </a:r>
            <a:r>
              <a:rPr lang="en-US" sz="2000" dirty="0" err="1">
                <a:solidFill>
                  <a:srgbClr val="000000"/>
                </a:solidFill>
              </a:rPr>
              <a:t>ont</a:t>
            </a:r>
            <a:r>
              <a:rPr lang="en-US" sz="2000" dirty="0">
                <a:solidFill>
                  <a:srgbClr val="000000"/>
                </a:solidFill>
              </a:rPr>
              <a:t> </a:t>
            </a:r>
            <a:r>
              <a:rPr lang="en-US" sz="2000" dirty="0" err="1">
                <a:solidFill>
                  <a:srgbClr val="000000"/>
                </a:solidFill>
              </a:rPr>
              <a:t>parcouru</a:t>
            </a:r>
            <a:r>
              <a:rPr lang="en-US" sz="2000" dirty="0">
                <a:solidFill>
                  <a:srgbClr val="000000"/>
                </a:solidFill>
              </a:rPr>
              <a:t> </a:t>
            </a:r>
            <a:r>
              <a:rPr lang="en-US" sz="2000" dirty="0" err="1">
                <a:solidFill>
                  <a:srgbClr val="000000"/>
                </a:solidFill>
              </a:rPr>
              <a:t>quelque</a:t>
            </a:r>
            <a:r>
              <a:rPr lang="en-US" sz="2000" dirty="0">
                <a:solidFill>
                  <a:srgbClr val="000000"/>
                </a:solidFill>
              </a:rPr>
              <a:t> 231917 kms, </a:t>
            </a:r>
            <a:r>
              <a:rPr lang="en-US" sz="2000" dirty="0" err="1">
                <a:solidFill>
                  <a:srgbClr val="000000"/>
                </a:solidFill>
              </a:rPr>
              <a:t>répondant</a:t>
            </a:r>
            <a:r>
              <a:rPr lang="en-US" sz="2000" dirty="0">
                <a:solidFill>
                  <a:srgbClr val="000000"/>
                </a:solidFill>
              </a:rPr>
              <a:t> à 3517 </a:t>
            </a:r>
            <a:r>
              <a:rPr lang="en-US" sz="2000" dirty="0" err="1">
                <a:solidFill>
                  <a:srgbClr val="000000"/>
                </a:solidFill>
              </a:rPr>
              <a:t>demandes</a:t>
            </a:r>
            <a:r>
              <a:rPr lang="en-US" sz="2000" dirty="0">
                <a:solidFill>
                  <a:srgbClr val="000000"/>
                </a:solidFill>
              </a:rPr>
              <a:t> </a:t>
            </a:r>
            <a:r>
              <a:rPr lang="en-US" sz="2000" dirty="0" err="1">
                <a:solidFill>
                  <a:srgbClr val="000000"/>
                </a:solidFill>
              </a:rPr>
              <a:t>d'intervention</a:t>
            </a:r>
            <a:r>
              <a:rPr lang="en-US" sz="2000" dirty="0">
                <a:solidFill>
                  <a:srgbClr val="000000"/>
                </a:solidFill>
              </a:rPr>
              <a:t> et </a:t>
            </a:r>
            <a:r>
              <a:rPr lang="en-US" sz="2000" dirty="0" err="1">
                <a:solidFill>
                  <a:srgbClr val="000000"/>
                </a:solidFill>
              </a:rPr>
              <a:t>collectant</a:t>
            </a:r>
            <a:r>
              <a:rPr lang="en-US" sz="2000" dirty="0">
                <a:solidFill>
                  <a:srgbClr val="000000"/>
                </a:solidFill>
              </a:rPr>
              <a:t> environ 155 </a:t>
            </a:r>
            <a:r>
              <a:rPr lang="en-US" sz="2000" dirty="0" err="1">
                <a:solidFill>
                  <a:srgbClr val="000000"/>
                </a:solidFill>
              </a:rPr>
              <a:t>tonnes</a:t>
            </a:r>
            <a:r>
              <a:rPr lang="en-US" sz="2000" dirty="0">
                <a:solidFill>
                  <a:srgbClr val="000000"/>
                </a:solidFill>
              </a:rPr>
              <a:t> de matériel.</a:t>
            </a:r>
          </a:p>
          <a:p>
            <a:pPr algn="just">
              <a:lnSpc>
                <a:spcPts val="2168"/>
              </a:lnSpc>
            </a:pPr>
            <a:endParaRPr lang="en-US" sz="2000" dirty="0">
              <a:solidFill>
                <a:srgbClr val="000000"/>
              </a:solidFill>
            </a:endParaRPr>
          </a:p>
          <a:p>
            <a:pPr algn="just">
              <a:lnSpc>
                <a:spcPts val="2168"/>
              </a:lnSpc>
            </a:pPr>
            <a:r>
              <a:rPr lang="en-US" sz="2000" dirty="0">
                <a:solidFill>
                  <a:srgbClr val="000000"/>
                </a:solidFill>
              </a:rPr>
              <a:t>Parmi les </a:t>
            </a:r>
            <a:r>
              <a:rPr lang="en-US" sz="2000" dirty="0" err="1">
                <a:solidFill>
                  <a:srgbClr val="000000"/>
                </a:solidFill>
              </a:rPr>
              <a:t>engins</a:t>
            </a:r>
            <a:r>
              <a:rPr lang="en-US" sz="2000" dirty="0">
                <a:solidFill>
                  <a:srgbClr val="000000"/>
                </a:solidFill>
              </a:rPr>
              <a:t> de guerre, on distingue : </a:t>
            </a:r>
          </a:p>
          <a:p>
            <a:pPr marL="334351" lvl="1" indent="-167175" algn="just">
              <a:lnSpc>
                <a:spcPts val="2168"/>
              </a:lnSpc>
              <a:buFont typeface="Arial"/>
              <a:buChar char="•"/>
            </a:pPr>
            <a:r>
              <a:rPr lang="en-US" sz="2000" b="1" dirty="0"/>
              <a:t>Les </a:t>
            </a:r>
            <a:r>
              <a:rPr lang="en-US" sz="2000" b="1" dirty="0" err="1"/>
              <a:t>armes</a:t>
            </a:r>
            <a:r>
              <a:rPr lang="en-US" sz="2000" b="1" dirty="0"/>
              <a:t> </a:t>
            </a:r>
            <a:r>
              <a:rPr lang="en-US" sz="2000" b="1" dirty="0" err="1"/>
              <a:t>conventionnelles</a:t>
            </a:r>
            <a:r>
              <a:rPr lang="en-US" sz="2000" b="1" dirty="0"/>
              <a:t> : </a:t>
            </a:r>
            <a:r>
              <a:rPr lang="en-US" sz="2000" dirty="0">
                <a:solidFill>
                  <a:srgbClr val="000000"/>
                </a:solidFill>
              </a:rPr>
              <a:t>il </a:t>
            </a:r>
            <a:r>
              <a:rPr lang="en-US" sz="2000" dirty="0" err="1">
                <a:solidFill>
                  <a:srgbClr val="000000"/>
                </a:solidFill>
              </a:rPr>
              <a:t>peut</a:t>
            </a:r>
            <a:r>
              <a:rPr lang="en-US" sz="2000" dirty="0">
                <a:solidFill>
                  <a:srgbClr val="000000"/>
                </a:solidFill>
              </a:rPr>
              <a:t> </a:t>
            </a:r>
            <a:r>
              <a:rPr lang="en-US" sz="2000" dirty="0" err="1">
                <a:solidFill>
                  <a:srgbClr val="000000"/>
                </a:solidFill>
              </a:rPr>
              <a:t>s'agir</a:t>
            </a:r>
            <a:r>
              <a:rPr lang="en-US" sz="2000" dirty="0">
                <a:solidFill>
                  <a:srgbClr val="000000"/>
                </a:solidFill>
              </a:rPr>
              <a:t> de munitions </a:t>
            </a:r>
            <a:r>
              <a:rPr lang="en-US" sz="2000" dirty="0" err="1">
                <a:solidFill>
                  <a:srgbClr val="000000"/>
                </a:solidFill>
              </a:rPr>
              <a:t>d'artillerie</a:t>
            </a:r>
            <a:r>
              <a:rPr lang="en-US" sz="2000" dirty="0">
                <a:solidFill>
                  <a:srgbClr val="000000"/>
                </a:solidFill>
              </a:rPr>
              <a:t> (allemandes, anglaises </a:t>
            </a:r>
            <a:r>
              <a:rPr lang="en-US" sz="2000" dirty="0" err="1">
                <a:solidFill>
                  <a:srgbClr val="000000"/>
                </a:solidFill>
              </a:rPr>
              <a:t>ou</a:t>
            </a:r>
            <a:r>
              <a:rPr lang="en-US" sz="2000" dirty="0">
                <a:solidFill>
                  <a:srgbClr val="000000"/>
                </a:solidFill>
              </a:rPr>
              <a:t> </a:t>
            </a:r>
            <a:r>
              <a:rPr lang="en-US" sz="2000" dirty="0" err="1">
                <a:solidFill>
                  <a:srgbClr val="000000"/>
                </a:solidFill>
              </a:rPr>
              <a:t>françaises</a:t>
            </a:r>
            <a:r>
              <a:rPr lang="en-US" sz="2000" dirty="0">
                <a:solidFill>
                  <a:srgbClr val="000000"/>
                </a:solidFill>
              </a:rPr>
              <a:t>), </a:t>
            </a:r>
            <a:r>
              <a:rPr lang="en-US" sz="2000" dirty="0" err="1">
                <a:solidFill>
                  <a:srgbClr val="000000"/>
                </a:solidFill>
              </a:rPr>
              <a:t>ou</a:t>
            </a:r>
            <a:r>
              <a:rPr lang="en-US" sz="2000" dirty="0">
                <a:solidFill>
                  <a:srgbClr val="000000"/>
                </a:solidFill>
              </a:rPr>
              <a:t> </a:t>
            </a:r>
            <a:r>
              <a:rPr lang="en-US" sz="2000" dirty="0" err="1">
                <a:solidFill>
                  <a:srgbClr val="000000"/>
                </a:solidFill>
              </a:rPr>
              <a:t>d'aviation</a:t>
            </a:r>
            <a:r>
              <a:rPr lang="en-US" sz="2000" dirty="0">
                <a:solidFill>
                  <a:srgbClr val="000000"/>
                </a:solidFill>
              </a:rPr>
              <a:t> (bombes allemandes, </a:t>
            </a:r>
            <a:r>
              <a:rPr lang="en-US" sz="2000" dirty="0" err="1">
                <a:solidFill>
                  <a:srgbClr val="000000"/>
                </a:solidFill>
              </a:rPr>
              <a:t>américaines</a:t>
            </a:r>
            <a:r>
              <a:rPr lang="en-US" sz="2000" dirty="0">
                <a:solidFill>
                  <a:srgbClr val="000000"/>
                </a:solidFill>
              </a:rPr>
              <a:t> et anglaises), de mines, de grenades…</a:t>
            </a:r>
            <a:r>
              <a:rPr lang="en-US" sz="2000" dirty="0" err="1">
                <a:solidFill>
                  <a:srgbClr val="000000"/>
                </a:solidFill>
              </a:rPr>
              <a:t>dont</a:t>
            </a:r>
            <a:r>
              <a:rPr lang="en-US" sz="2000" dirty="0">
                <a:solidFill>
                  <a:srgbClr val="000000"/>
                </a:solidFill>
              </a:rPr>
              <a:t> les </a:t>
            </a:r>
            <a:r>
              <a:rPr lang="en-US" sz="2000" dirty="0" err="1">
                <a:solidFill>
                  <a:srgbClr val="000000"/>
                </a:solidFill>
              </a:rPr>
              <a:t>dommages</a:t>
            </a:r>
            <a:r>
              <a:rPr lang="en-US" sz="2000" dirty="0">
                <a:solidFill>
                  <a:srgbClr val="000000"/>
                </a:solidFill>
              </a:rPr>
              <a:t> sur les </a:t>
            </a:r>
            <a:r>
              <a:rPr lang="en-US" sz="2000" dirty="0" err="1">
                <a:solidFill>
                  <a:srgbClr val="000000"/>
                </a:solidFill>
              </a:rPr>
              <a:t>personnes</a:t>
            </a:r>
            <a:r>
              <a:rPr lang="en-US" sz="2000" dirty="0">
                <a:solidFill>
                  <a:srgbClr val="000000"/>
                </a:solidFill>
              </a:rPr>
              <a:t> et les </a:t>
            </a:r>
            <a:r>
              <a:rPr lang="en-US" sz="2000" dirty="0" err="1">
                <a:solidFill>
                  <a:srgbClr val="000000"/>
                </a:solidFill>
              </a:rPr>
              <a:t>biens</a:t>
            </a:r>
            <a:r>
              <a:rPr lang="en-US" sz="2000" dirty="0">
                <a:solidFill>
                  <a:srgbClr val="000000"/>
                </a:solidFill>
              </a:rPr>
              <a:t> </a:t>
            </a:r>
            <a:r>
              <a:rPr lang="en-US" sz="2000" dirty="0" err="1">
                <a:solidFill>
                  <a:srgbClr val="000000"/>
                </a:solidFill>
              </a:rPr>
              <a:t>peuvent</a:t>
            </a:r>
            <a:r>
              <a:rPr lang="en-US" sz="2000" dirty="0">
                <a:solidFill>
                  <a:srgbClr val="000000"/>
                </a:solidFill>
              </a:rPr>
              <a:t> </a:t>
            </a:r>
            <a:r>
              <a:rPr lang="en-US" sz="2000" dirty="0" err="1">
                <a:solidFill>
                  <a:srgbClr val="000000"/>
                </a:solidFill>
              </a:rPr>
              <a:t>s'avérer</a:t>
            </a:r>
            <a:r>
              <a:rPr lang="en-US" sz="2000" dirty="0">
                <a:solidFill>
                  <a:srgbClr val="000000"/>
                </a:solidFill>
              </a:rPr>
              <a:t> </a:t>
            </a:r>
            <a:r>
              <a:rPr lang="en-US" sz="2000" dirty="0" err="1">
                <a:solidFill>
                  <a:srgbClr val="000000"/>
                </a:solidFill>
              </a:rPr>
              <a:t>extrêmement</a:t>
            </a:r>
            <a:r>
              <a:rPr lang="en-US" sz="2000" dirty="0">
                <a:solidFill>
                  <a:srgbClr val="000000"/>
                </a:solidFill>
              </a:rPr>
              <a:t> </a:t>
            </a:r>
            <a:r>
              <a:rPr lang="en-US" sz="2000" dirty="0" err="1">
                <a:solidFill>
                  <a:srgbClr val="000000"/>
                </a:solidFill>
              </a:rPr>
              <a:t>importants</a:t>
            </a:r>
            <a:r>
              <a:rPr lang="en-US" sz="2000" dirty="0">
                <a:solidFill>
                  <a:srgbClr val="000000"/>
                </a:solidFill>
              </a:rPr>
              <a:t>.</a:t>
            </a:r>
          </a:p>
          <a:p>
            <a:pPr marL="334351" lvl="1" indent="-167175" algn="just">
              <a:lnSpc>
                <a:spcPts val="2168"/>
              </a:lnSpc>
              <a:buFont typeface="Arial"/>
              <a:buChar char="•"/>
            </a:pPr>
            <a:r>
              <a:rPr lang="en-US" sz="2000" b="1" dirty="0"/>
              <a:t>Les </a:t>
            </a:r>
            <a:r>
              <a:rPr lang="en-US" sz="2000" b="1" dirty="0" err="1"/>
              <a:t>armes</a:t>
            </a:r>
            <a:r>
              <a:rPr lang="en-US" sz="2000" b="1" dirty="0"/>
              <a:t> </a:t>
            </a:r>
            <a:r>
              <a:rPr lang="en-US" sz="2000" b="1" dirty="0" err="1"/>
              <a:t>chimiques</a:t>
            </a:r>
            <a:r>
              <a:rPr lang="en-US" sz="2000" b="1" dirty="0"/>
              <a:t> : </a:t>
            </a:r>
            <a:r>
              <a:rPr lang="en-US" sz="2000" dirty="0">
                <a:solidFill>
                  <a:srgbClr val="000000"/>
                </a:solidFill>
              </a:rPr>
              <a:t>il </a:t>
            </a:r>
            <a:r>
              <a:rPr lang="en-US" sz="2000" dirty="0" err="1">
                <a:solidFill>
                  <a:srgbClr val="000000"/>
                </a:solidFill>
              </a:rPr>
              <a:t>s'agit</a:t>
            </a:r>
            <a:r>
              <a:rPr lang="en-US" sz="2000" dirty="0">
                <a:solidFill>
                  <a:srgbClr val="000000"/>
                </a:solidFill>
              </a:rPr>
              <a:t> de munitions </a:t>
            </a:r>
            <a:r>
              <a:rPr lang="en-US" sz="2000" dirty="0" err="1">
                <a:solidFill>
                  <a:srgbClr val="000000"/>
                </a:solidFill>
              </a:rPr>
              <a:t>produites</a:t>
            </a:r>
            <a:r>
              <a:rPr lang="en-US" sz="2000" dirty="0">
                <a:solidFill>
                  <a:srgbClr val="000000"/>
                </a:solidFill>
              </a:rPr>
              <a:t> </a:t>
            </a:r>
            <a:r>
              <a:rPr lang="en-US" sz="2000" dirty="0" err="1">
                <a:solidFill>
                  <a:srgbClr val="000000"/>
                </a:solidFill>
              </a:rPr>
              <a:t>en</a:t>
            </a:r>
            <a:r>
              <a:rPr lang="en-US" sz="2000" dirty="0">
                <a:solidFill>
                  <a:srgbClr val="000000"/>
                </a:solidFill>
              </a:rPr>
              <a:t> France entre 1915 et 1918. Les </a:t>
            </a:r>
            <a:r>
              <a:rPr lang="en-US" sz="2000" dirty="0" err="1">
                <a:solidFill>
                  <a:srgbClr val="000000"/>
                </a:solidFill>
              </a:rPr>
              <a:t>gaz</a:t>
            </a:r>
            <a:r>
              <a:rPr lang="en-US" sz="2000" dirty="0">
                <a:solidFill>
                  <a:srgbClr val="000000"/>
                </a:solidFill>
              </a:rPr>
              <a:t> </a:t>
            </a:r>
            <a:r>
              <a:rPr lang="en-US" sz="2000" dirty="0" err="1">
                <a:solidFill>
                  <a:srgbClr val="000000"/>
                </a:solidFill>
              </a:rPr>
              <a:t>toxiques</a:t>
            </a:r>
            <a:r>
              <a:rPr lang="en-US" sz="2000" dirty="0">
                <a:solidFill>
                  <a:srgbClr val="000000"/>
                </a:solidFill>
              </a:rPr>
              <a:t> les plus </a:t>
            </a:r>
            <a:r>
              <a:rPr lang="en-US" sz="2000" dirty="0" err="1">
                <a:solidFill>
                  <a:srgbClr val="000000"/>
                </a:solidFill>
              </a:rPr>
              <a:t>couramment</a:t>
            </a:r>
            <a:r>
              <a:rPr lang="en-US" sz="2000" dirty="0">
                <a:solidFill>
                  <a:srgbClr val="000000"/>
                </a:solidFill>
              </a:rPr>
              <a:t> </a:t>
            </a:r>
            <a:r>
              <a:rPr lang="en-US" sz="2000" dirty="0" err="1">
                <a:solidFill>
                  <a:srgbClr val="000000"/>
                </a:solidFill>
              </a:rPr>
              <a:t>rencontrés</a:t>
            </a:r>
            <a:r>
              <a:rPr lang="en-US" sz="2000" dirty="0">
                <a:solidFill>
                  <a:srgbClr val="000000"/>
                </a:solidFill>
              </a:rPr>
              <a:t> </a:t>
            </a:r>
            <a:r>
              <a:rPr lang="en-US" sz="2000" dirty="0" err="1">
                <a:solidFill>
                  <a:srgbClr val="000000"/>
                </a:solidFill>
              </a:rPr>
              <a:t>sont</a:t>
            </a:r>
            <a:r>
              <a:rPr lang="en-US" sz="2000" dirty="0">
                <a:solidFill>
                  <a:srgbClr val="000000"/>
                </a:solidFill>
              </a:rPr>
              <a:t> </a:t>
            </a:r>
            <a:r>
              <a:rPr lang="en-US" sz="2000" dirty="0" err="1">
                <a:solidFill>
                  <a:srgbClr val="000000"/>
                </a:solidFill>
              </a:rPr>
              <a:t>l'ypérite</a:t>
            </a:r>
            <a:r>
              <a:rPr lang="en-US" sz="2000" dirty="0">
                <a:solidFill>
                  <a:srgbClr val="000000"/>
                </a:solidFill>
              </a:rPr>
              <a:t> et la </a:t>
            </a:r>
            <a:r>
              <a:rPr lang="en-US" sz="2000" dirty="0" err="1">
                <a:solidFill>
                  <a:srgbClr val="000000"/>
                </a:solidFill>
              </a:rPr>
              <a:t>vitryte</a:t>
            </a:r>
            <a:r>
              <a:rPr lang="en-US" sz="2000" dirty="0">
                <a:solidFill>
                  <a:srgbClr val="000000"/>
                </a:solidFill>
              </a:rPr>
              <a:t> (stocks </a:t>
            </a:r>
            <a:r>
              <a:rPr lang="en-US" sz="2000" dirty="0" err="1">
                <a:solidFill>
                  <a:srgbClr val="000000"/>
                </a:solidFill>
              </a:rPr>
              <a:t>importants</a:t>
            </a:r>
            <a:r>
              <a:rPr lang="en-US" sz="2000" dirty="0">
                <a:solidFill>
                  <a:srgbClr val="000000"/>
                </a:solidFill>
              </a:rPr>
              <a:t> </a:t>
            </a:r>
            <a:r>
              <a:rPr lang="en-US" sz="2000" dirty="0" err="1">
                <a:solidFill>
                  <a:srgbClr val="000000"/>
                </a:solidFill>
              </a:rPr>
              <a:t>en</a:t>
            </a:r>
            <a:r>
              <a:rPr lang="en-US" sz="2000" dirty="0">
                <a:solidFill>
                  <a:srgbClr val="000000"/>
                </a:solidFill>
              </a:rPr>
              <a:t> 1916 qui </a:t>
            </a:r>
            <a:r>
              <a:rPr lang="en-US" sz="2000" dirty="0" err="1">
                <a:solidFill>
                  <a:srgbClr val="000000"/>
                </a:solidFill>
              </a:rPr>
              <a:t>n'ont</a:t>
            </a:r>
            <a:r>
              <a:rPr lang="en-US" sz="2000" dirty="0">
                <a:solidFill>
                  <a:srgbClr val="000000"/>
                </a:solidFill>
              </a:rPr>
              <a:t> pas </a:t>
            </a:r>
            <a:r>
              <a:rPr lang="en-US" sz="2000" dirty="0" err="1">
                <a:solidFill>
                  <a:srgbClr val="000000"/>
                </a:solidFill>
              </a:rPr>
              <a:t>été</a:t>
            </a:r>
            <a:r>
              <a:rPr lang="en-US" sz="2000" dirty="0">
                <a:solidFill>
                  <a:srgbClr val="000000"/>
                </a:solidFill>
              </a:rPr>
              <a:t> </a:t>
            </a:r>
            <a:r>
              <a:rPr lang="en-US" sz="2000" dirty="0" err="1">
                <a:solidFill>
                  <a:srgbClr val="000000"/>
                </a:solidFill>
              </a:rPr>
              <a:t>utilisés</a:t>
            </a:r>
            <a:r>
              <a:rPr lang="en-US" sz="2000" dirty="0">
                <a:solidFill>
                  <a:srgbClr val="000000"/>
                </a:solidFill>
              </a:rPr>
              <a:t>). </a:t>
            </a:r>
          </a:p>
          <a:p>
            <a:pPr algn="just">
              <a:lnSpc>
                <a:spcPts val="2168"/>
              </a:lnSpc>
            </a:pPr>
            <a:endParaRPr lang="en-US" sz="2000" dirty="0">
              <a:solidFill>
                <a:srgbClr val="000000"/>
              </a:solidFill>
            </a:endParaRPr>
          </a:p>
          <a:p>
            <a:pPr algn="just">
              <a:lnSpc>
                <a:spcPts val="2168"/>
              </a:lnSpc>
            </a:pPr>
            <a:r>
              <a:rPr lang="en-US" sz="2000" dirty="0">
                <a:solidFill>
                  <a:srgbClr val="000000"/>
                </a:solidFill>
              </a:rPr>
              <a:t>Les </a:t>
            </a:r>
            <a:r>
              <a:rPr lang="en-US" sz="2000" dirty="0" err="1">
                <a:solidFill>
                  <a:srgbClr val="000000"/>
                </a:solidFill>
              </a:rPr>
              <a:t>principaux</a:t>
            </a:r>
            <a:r>
              <a:rPr lang="en-US" sz="2000" dirty="0">
                <a:solidFill>
                  <a:srgbClr val="000000"/>
                </a:solidFill>
              </a:rPr>
              <a:t> dangers </a:t>
            </a:r>
            <a:r>
              <a:rPr lang="en-US" sz="2000" dirty="0" err="1">
                <a:solidFill>
                  <a:srgbClr val="000000"/>
                </a:solidFill>
              </a:rPr>
              <a:t>sont</a:t>
            </a:r>
            <a:r>
              <a:rPr lang="en-US" sz="2000" dirty="0">
                <a:solidFill>
                  <a:srgbClr val="000000"/>
                </a:solidFill>
              </a:rPr>
              <a:t> : </a:t>
            </a:r>
            <a:r>
              <a:rPr lang="en-US" sz="2000" dirty="0" err="1">
                <a:solidFill>
                  <a:srgbClr val="000000"/>
                </a:solidFill>
              </a:rPr>
              <a:t>l’explosion</a:t>
            </a:r>
            <a:r>
              <a:rPr lang="en-US" sz="2000" dirty="0">
                <a:solidFill>
                  <a:srgbClr val="000000"/>
                </a:solidFill>
              </a:rPr>
              <a:t>, </a:t>
            </a:r>
            <a:r>
              <a:rPr lang="en-US" sz="2000" dirty="0" err="1">
                <a:solidFill>
                  <a:srgbClr val="000000"/>
                </a:solidFill>
              </a:rPr>
              <a:t>l’intoxication</a:t>
            </a:r>
            <a:r>
              <a:rPr lang="en-US" sz="2000" dirty="0">
                <a:solidFill>
                  <a:srgbClr val="000000"/>
                </a:solidFill>
              </a:rPr>
              <a:t> et les </a:t>
            </a:r>
            <a:r>
              <a:rPr lang="en-US" sz="2000" dirty="0" err="1">
                <a:solidFill>
                  <a:srgbClr val="000000"/>
                </a:solidFill>
              </a:rPr>
              <a:t>brûlures</a:t>
            </a:r>
            <a:r>
              <a:rPr lang="en-US" sz="2000" dirty="0">
                <a:solidFill>
                  <a:srgbClr val="000000"/>
                </a:solidFill>
              </a:rPr>
              <a:t>.</a:t>
            </a:r>
          </a:p>
          <a:p>
            <a:pPr algn="ctr">
              <a:lnSpc>
                <a:spcPts val="2168"/>
              </a:lnSpc>
            </a:pPr>
            <a:endParaRPr lang="en-US" sz="1548" dirty="0">
              <a:solidFill>
                <a:srgbClr val="000000"/>
              </a:solidFill>
              <a:latin typeface="Open Sans Light Bold"/>
            </a:endParaRPr>
          </a:p>
        </p:txBody>
      </p:sp>
      <p:sp>
        <p:nvSpPr>
          <p:cNvPr id="4" name="TextBox 4"/>
          <p:cNvSpPr txBox="1"/>
          <p:nvPr/>
        </p:nvSpPr>
        <p:spPr>
          <a:xfrm>
            <a:off x="1886282" y="705167"/>
            <a:ext cx="10419794" cy="580390"/>
          </a:xfrm>
          <a:prstGeom prst="rect">
            <a:avLst/>
          </a:prstGeom>
        </p:spPr>
        <p:txBody>
          <a:bodyPr lIns="0" tIns="0" rIns="0" bIns="0" rtlCol="0" anchor="t">
            <a:spAutoFit/>
          </a:bodyPr>
          <a:lstStyle/>
          <a:p>
            <a:pPr algn="ctr">
              <a:lnSpc>
                <a:spcPts val="4759"/>
              </a:lnSpc>
            </a:pPr>
            <a:r>
              <a:rPr lang="en-US" sz="3399">
                <a:solidFill>
                  <a:srgbClr val="273854"/>
                </a:solidFill>
                <a:latin typeface="Open Sans Light Bold"/>
              </a:rPr>
              <a:t>LE RISQUE ENGIN DE GUERRE</a:t>
            </a:r>
          </a:p>
        </p:txBody>
      </p:sp>
      <p:sp>
        <p:nvSpPr>
          <p:cNvPr id="5" name="TextBox 5"/>
          <p:cNvSpPr txBox="1"/>
          <p:nvPr/>
        </p:nvSpPr>
        <p:spPr>
          <a:xfrm>
            <a:off x="762000" y="4381500"/>
            <a:ext cx="2446630" cy="2631426"/>
          </a:xfrm>
          <a:prstGeom prst="rect">
            <a:avLst/>
          </a:prstGeom>
        </p:spPr>
        <p:txBody>
          <a:bodyPr wrap="square" lIns="0" tIns="0" rIns="0" bIns="0" rtlCol="0" anchor="t">
            <a:spAutoFit/>
          </a:bodyPr>
          <a:lstStyle/>
          <a:p>
            <a:pPr algn="just">
              <a:lnSpc>
                <a:spcPts val="2635"/>
              </a:lnSpc>
            </a:pPr>
            <a:r>
              <a:rPr lang="en-US" sz="1400" b="1" dirty="0">
                <a:solidFill>
                  <a:srgbClr val="F5F6F7"/>
                </a:solidFill>
              </a:rPr>
              <a:t>La </a:t>
            </a:r>
            <a:r>
              <a:rPr lang="en-US" sz="1400" b="1" dirty="0" err="1">
                <a:solidFill>
                  <a:srgbClr val="F5F6F7"/>
                </a:solidFill>
              </a:rPr>
              <a:t>découverte</a:t>
            </a:r>
            <a:r>
              <a:rPr lang="en-US" sz="1400" b="1" dirty="0">
                <a:solidFill>
                  <a:srgbClr val="F5F6F7"/>
                </a:solidFill>
              </a:rPr>
              <a:t> </a:t>
            </a:r>
            <a:r>
              <a:rPr lang="en-US" sz="1400" b="1" dirty="0" err="1">
                <a:solidFill>
                  <a:srgbClr val="F5F6F7"/>
                </a:solidFill>
              </a:rPr>
              <a:t>d'engins</a:t>
            </a:r>
            <a:r>
              <a:rPr lang="en-US" sz="1400" b="1" dirty="0">
                <a:solidFill>
                  <a:srgbClr val="F5F6F7"/>
                </a:solidFill>
              </a:rPr>
              <a:t> de guerre </a:t>
            </a:r>
            <a:r>
              <a:rPr lang="en-US" sz="1400" b="1" dirty="0" err="1">
                <a:solidFill>
                  <a:srgbClr val="F5F6F7"/>
                </a:solidFill>
              </a:rPr>
              <a:t>peut</a:t>
            </a:r>
            <a:r>
              <a:rPr lang="en-US" sz="1400" b="1" dirty="0">
                <a:solidFill>
                  <a:srgbClr val="F5F6F7"/>
                </a:solidFill>
              </a:rPr>
              <a:t> </a:t>
            </a:r>
            <a:r>
              <a:rPr lang="en-US" sz="1400" b="1" dirty="0" err="1">
                <a:solidFill>
                  <a:srgbClr val="F5F6F7"/>
                </a:solidFill>
              </a:rPr>
              <a:t>représenter</a:t>
            </a:r>
            <a:r>
              <a:rPr lang="en-US" sz="1400" b="1" dirty="0">
                <a:solidFill>
                  <a:srgbClr val="F5F6F7"/>
                </a:solidFill>
              </a:rPr>
              <a:t> un danger </a:t>
            </a:r>
            <a:r>
              <a:rPr lang="en-US" sz="1400" b="1" dirty="0" err="1">
                <a:solidFill>
                  <a:srgbClr val="F5F6F7"/>
                </a:solidFill>
              </a:rPr>
              <a:t>mortel</a:t>
            </a:r>
            <a:r>
              <a:rPr lang="en-US" sz="1400" b="1" dirty="0">
                <a:solidFill>
                  <a:srgbClr val="F5F6F7"/>
                </a:solidFill>
              </a:rPr>
              <a:t> pour la </a:t>
            </a:r>
            <a:r>
              <a:rPr lang="en-US" sz="1400" b="1" dirty="0" err="1">
                <a:solidFill>
                  <a:srgbClr val="F5F6F7"/>
                </a:solidFill>
              </a:rPr>
              <a:t>ou</a:t>
            </a:r>
            <a:r>
              <a:rPr lang="en-US" sz="1400" b="1" dirty="0">
                <a:solidFill>
                  <a:srgbClr val="F5F6F7"/>
                </a:solidFill>
              </a:rPr>
              <a:t> les </a:t>
            </a:r>
            <a:r>
              <a:rPr lang="en-US" sz="1400" b="1" dirty="0" err="1">
                <a:solidFill>
                  <a:srgbClr val="F5F6F7"/>
                </a:solidFill>
              </a:rPr>
              <a:t>personnes</a:t>
            </a:r>
            <a:r>
              <a:rPr lang="en-US" sz="1400" b="1" dirty="0">
                <a:solidFill>
                  <a:srgbClr val="F5F6F7"/>
                </a:solidFill>
              </a:rPr>
              <a:t> </a:t>
            </a:r>
            <a:r>
              <a:rPr lang="en-US" sz="1400" b="1" dirty="0" err="1">
                <a:solidFill>
                  <a:srgbClr val="F5F6F7"/>
                </a:solidFill>
              </a:rPr>
              <a:t>présentes</a:t>
            </a:r>
            <a:r>
              <a:rPr lang="en-US" sz="1400" b="1" dirty="0">
                <a:solidFill>
                  <a:srgbClr val="F5F6F7"/>
                </a:solidFill>
              </a:rPr>
              <a:t> sur place </a:t>
            </a:r>
            <a:r>
              <a:rPr lang="en-US" sz="1400" b="1" dirty="0" err="1">
                <a:solidFill>
                  <a:srgbClr val="F5F6F7"/>
                </a:solidFill>
              </a:rPr>
              <a:t>lorsqu'il</a:t>
            </a:r>
            <a:r>
              <a:rPr lang="en-US" sz="1400" b="1" dirty="0">
                <a:solidFill>
                  <a:srgbClr val="F5F6F7"/>
                </a:solidFill>
              </a:rPr>
              <a:t> y a manipulation </a:t>
            </a:r>
            <a:r>
              <a:rPr lang="en-US" sz="1400" b="1" dirty="0" err="1">
                <a:solidFill>
                  <a:srgbClr val="F5F6F7"/>
                </a:solidFill>
              </a:rPr>
              <a:t>ou</a:t>
            </a:r>
            <a:r>
              <a:rPr lang="en-US" sz="1400" b="1" dirty="0">
                <a:solidFill>
                  <a:srgbClr val="F5F6F7"/>
                </a:solidFill>
              </a:rPr>
              <a:t> transport de </a:t>
            </a:r>
            <a:r>
              <a:rPr lang="en-US" sz="1400" b="1" dirty="0" err="1">
                <a:solidFill>
                  <a:srgbClr val="F5F6F7"/>
                </a:solidFill>
              </a:rPr>
              <a:t>ces</a:t>
            </a:r>
            <a:r>
              <a:rPr lang="en-US" sz="1400" b="1" dirty="0">
                <a:solidFill>
                  <a:srgbClr val="F5F6F7"/>
                </a:solidFill>
              </a:rPr>
              <a:t> munitions </a:t>
            </a:r>
            <a:r>
              <a:rPr lang="en-US" sz="1400" b="1" dirty="0" err="1">
                <a:solidFill>
                  <a:srgbClr val="F5F6F7"/>
                </a:solidFill>
              </a:rPr>
              <a:t>abandonnées</a:t>
            </a:r>
            <a:r>
              <a:rPr lang="en-US" sz="1400" b="1" dirty="0">
                <a:solidFill>
                  <a:srgbClr val="F5F6F7"/>
                </a:solidFill>
              </a:rPr>
              <a:t> et plus </a:t>
            </a:r>
            <a:r>
              <a:rPr lang="en-US" sz="1400" b="1" dirty="0" err="1">
                <a:solidFill>
                  <a:srgbClr val="F5F6F7"/>
                </a:solidFill>
              </a:rPr>
              <a:t>particulièrement</a:t>
            </a:r>
            <a:r>
              <a:rPr lang="en-US" sz="1400" b="1" dirty="0">
                <a:solidFill>
                  <a:srgbClr val="F5F6F7"/>
                </a:solidFill>
              </a:rPr>
              <a:t> </a:t>
            </a:r>
            <a:r>
              <a:rPr lang="en-US" sz="1400" b="1" dirty="0" err="1">
                <a:solidFill>
                  <a:srgbClr val="F5F6F7"/>
                </a:solidFill>
              </a:rPr>
              <a:t>celles</a:t>
            </a:r>
            <a:r>
              <a:rPr lang="en-US" sz="1400" b="1" dirty="0">
                <a:solidFill>
                  <a:srgbClr val="F5F6F7"/>
                </a:solidFill>
              </a:rPr>
              <a:t> à charge </a:t>
            </a:r>
            <a:r>
              <a:rPr lang="en-US" sz="1400" b="1" dirty="0" err="1">
                <a:solidFill>
                  <a:srgbClr val="F5F6F7"/>
                </a:solidFill>
              </a:rPr>
              <a:t>chimique</a:t>
            </a:r>
            <a:endParaRPr lang="en-US" sz="1400" b="1" dirty="0">
              <a:solidFill>
                <a:srgbClr val="F5F6F7"/>
              </a:solidFill>
            </a:endParaRPr>
          </a:p>
        </p:txBody>
      </p:sp>
      <p:sp>
        <p:nvSpPr>
          <p:cNvPr id="6" name="Rectangle 5">
            <a:extLst>
              <a:ext uri="{FF2B5EF4-FFF2-40B4-BE49-F238E27FC236}">
                <a16:creationId xmlns:a16="http://schemas.microsoft.com/office/drawing/2014/main" id="{396CEF77-C66E-4BBE-A412-4E59C4145DBB}"/>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05EBA754-5983-486D-84D9-A0AFA483F06A}"/>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10</a:t>
            </a:r>
            <a:endParaRPr lang="fr-FR" dirty="0"/>
          </a:p>
        </p:txBody>
      </p:sp>
      <p:pic>
        <p:nvPicPr>
          <p:cNvPr id="8" name="Image 7">
            <a:extLst>
              <a:ext uri="{FF2B5EF4-FFF2-40B4-BE49-F238E27FC236}">
                <a16:creationId xmlns:a16="http://schemas.microsoft.com/office/drawing/2014/main" id="{D44D54D9-F413-4CDF-A2F2-A3693FC78F61}"/>
              </a:ext>
            </a:extLst>
          </p:cNvPr>
          <p:cNvPicPr>
            <a:picLocks noChangeAspect="1"/>
          </p:cNvPicPr>
          <p:nvPr/>
        </p:nvPicPr>
        <p:blipFill>
          <a:blip r:embed="rId3"/>
          <a:stretch>
            <a:fillRect/>
          </a:stretch>
        </p:blipFill>
        <p:spPr>
          <a:xfrm>
            <a:off x="10363200" y="824416"/>
            <a:ext cx="685800" cy="461141"/>
          </a:xfrm>
          <a:prstGeom prst="rect">
            <a:avLst/>
          </a:prstGeom>
        </p:spPr>
      </p:pic>
      <p:pic>
        <p:nvPicPr>
          <p:cNvPr id="9" name="Image 8">
            <a:extLst>
              <a:ext uri="{FF2B5EF4-FFF2-40B4-BE49-F238E27FC236}">
                <a16:creationId xmlns:a16="http://schemas.microsoft.com/office/drawing/2014/main" id="{4E7600FC-924C-42E8-A5A2-BDFABE5BD1DD}"/>
              </a:ext>
            </a:extLst>
          </p:cNvPr>
          <p:cNvPicPr>
            <a:picLocks noChangeAspect="1"/>
          </p:cNvPicPr>
          <p:nvPr/>
        </p:nvPicPr>
        <p:blipFill>
          <a:blip r:embed="rId4"/>
          <a:stretch>
            <a:fillRect/>
          </a:stretch>
        </p:blipFill>
        <p:spPr>
          <a:xfrm>
            <a:off x="3679231" y="1535325"/>
            <a:ext cx="328350" cy="3788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48" b="571"/>
          <a:stretch>
            <a:fillRect/>
          </a:stretch>
        </p:blipFill>
        <p:spPr>
          <a:xfrm>
            <a:off x="362755" y="0"/>
            <a:ext cx="18068341" cy="10287000"/>
          </a:xfrm>
          <a:prstGeom prst="rect">
            <a:avLst/>
          </a:prstGeom>
        </p:spPr>
      </p:pic>
      <p:sp>
        <p:nvSpPr>
          <p:cNvPr id="3" name="TextBox 3"/>
          <p:cNvSpPr txBox="1"/>
          <p:nvPr/>
        </p:nvSpPr>
        <p:spPr>
          <a:xfrm>
            <a:off x="4245375" y="1122441"/>
            <a:ext cx="5861349" cy="3018199"/>
          </a:xfrm>
          <a:prstGeom prst="rect">
            <a:avLst/>
          </a:prstGeom>
        </p:spPr>
        <p:txBody>
          <a:bodyPr wrap="square" lIns="0" tIns="0" rIns="0" bIns="0" rtlCol="0" anchor="t">
            <a:spAutoFit/>
          </a:bodyPr>
          <a:lstStyle/>
          <a:p>
            <a:pPr algn="just">
              <a:lnSpc>
                <a:spcPts val="2357"/>
              </a:lnSpc>
            </a:pPr>
            <a:r>
              <a:rPr lang="en-US" sz="2000" dirty="0">
                <a:solidFill>
                  <a:srgbClr val="000000"/>
                </a:solidFill>
              </a:rPr>
              <a:t>Le plan VIGIPIRATE </a:t>
            </a:r>
            <a:r>
              <a:rPr lang="en-US" sz="2000" dirty="0" err="1">
                <a:solidFill>
                  <a:srgbClr val="000000"/>
                </a:solidFill>
              </a:rPr>
              <a:t>est</a:t>
            </a:r>
            <a:r>
              <a:rPr lang="en-US" sz="2000" dirty="0">
                <a:solidFill>
                  <a:srgbClr val="000000"/>
                </a:solidFill>
              </a:rPr>
              <a:t> un </a:t>
            </a:r>
            <a:r>
              <a:rPr lang="en-US" sz="2000" dirty="0" err="1">
                <a:solidFill>
                  <a:srgbClr val="000000"/>
                </a:solidFill>
              </a:rPr>
              <a:t>outil</a:t>
            </a:r>
            <a:r>
              <a:rPr lang="en-US" sz="2000" dirty="0">
                <a:solidFill>
                  <a:srgbClr val="000000"/>
                </a:solidFill>
              </a:rPr>
              <a:t> central du </a:t>
            </a:r>
            <a:r>
              <a:rPr lang="en-US" sz="2000" dirty="0" err="1">
                <a:solidFill>
                  <a:srgbClr val="000000"/>
                </a:solidFill>
              </a:rPr>
              <a:t>dispositif</a:t>
            </a:r>
            <a:r>
              <a:rPr lang="en-US" sz="2000" dirty="0">
                <a:solidFill>
                  <a:srgbClr val="000000"/>
                </a:solidFill>
              </a:rPr>
              <a:t> </a:t>
            </a:r>
            <a:r>
              <a:rPr lang="en-US" sz="2000" dirty="0" err="1">
                <a:solidFill>
                  <a:srgbClr val="000000"/>
                </a:solidFill>
              </a:rPr>
              <a:t>Français</a:t>
            </a:r>
            <a:r>
              <a:rPr lang="en-US" sz="2000" dirty="0">
                <a:solidFill>
                  <a:srgbClr val="000000"/>
                </a:solidFill>
              </a:rPr>
              <a:t> de </a:t>
            </a:r>
            <a:r>
              <a:rPr lang="en-US" sz="2000" dirty="0" err="1">
                <a:solidFill>
                  <a:srgbClr val="000000"/>
                </a:solidFill>
              </a:rPr>
              <a:t>lutte</a:t>
            </a:r>
            <a:r>
              <a:rPr lang="en-US" sz="2000" dirty="0">
                <a:solidFill>
                  <a:srgbClr val="000000"/>
                </a:solidFill>
              </a:rPr>
              <a:t> </a:t>
            </a:r>
            <a:r>
              <a:rPr lang="en-US" sz="2000" dirty="0" err="1">
                <a:solidFill>
                  <a:srgbClr val="000000"/>
                </a:solidFill>
              </a:rPr>
              <a:t>contre</a:t>
            </a:r>
            <a:r>
              <a:rPr lang="en-US" sz="2000" dirty="0">
                <a:solidFill>
                  <a:srgbClr val="000000"/>
                </a:solidFill>
              </a:rPr>
              <a:t> le </a:t>
            </a:r>
            <a:r>
              <a:rPr lang="en-US" sz="2000" dirty="0" err="1">
                <a:solidFill>
                  <a:srgbClr val="000000"/>
                </a:solidFill>
              </a:rPr>
              <a:t>terrorisme</a:t>
            </a:r>
            <a:r>
              <a:rPr lang="en-US" sz="2000" dirty="0">
                <a:solidFill>
                  <a:srgbClr val="000000"/>
                </a:solidFill>
              </a:rPr>
              <a:t>. Il </a:t>
            </a:r>
            <a:r>
              <a:rPr lang="en-US" sz="2000" dirty="0" err="1">
                <a:solidFill>
                  <a:srgbClr val="000000"/>
                </a:solidFill>
              </a:rPr>
              <a:t>associe</a:t>
            </a:r>
            <a:r>
              <a:rPr lang="en-US" sz="2000" dirty="0">
                <a:solidFill>
                  <a:srgbClr val="000000"/>
                </a:solidFill>
              </a:rPr>
              <a:t> </a:t>
            </a:r>
            <a:r>
              <a:rPr lang="en-US" sz="2000" dirty="0" err="1">
                <a:solidFill>
                  <a:srgbClr val="000000"/>
                </a:solidFill>
              </a:rPr>
              <a:t>tous</a:t>
            </a:r>
            <a:r>
              <a:rPr lang="en-US" sz="2000" dirty="0">
                <a:solidFill>
                  <a:srgbClr val="000000"/>
                </a:solidFill>
              </a:rPr>
              <a:t> les </a:t>
            </a:r>
            <a:r>
              <a:rPr lang="en-US" sz="2000" dirty="0" err="1">
                <a:solidFill>
                  <a:srgbClr val="000000"/>
                </a:solidFill>
              </a:rPr>
              <a:t>acteurs</a:t>
            </a:r>
            <a:r>
              <a:rPr lang="en-US" sz="2000" dirty="0">
                <a:solidFill>
                  <a:srgbClr val="000000"/>
                </a:solidFill>
              </a:rPr>
              <a:t> </a:t>
            </a:r>
            <a:r>
              <a:rPr lang="en-US" sz="2000" dirty="0" err="1">
                <a:solidFill>
                  <a:srgbClr val="000000"/>
                </a:solidFill>
              </a:rPr>
              <a:t>nationaux</a:t>
            </a:r>
            <a:r>
              <a:rPr lang="en-US" sz="2000" dirty="0">
                <a:solidFill>
                  <a:srgbClr val="000000"/>
                </a:solidFill>
              </a:rPr>
              <a:t> – </a:t>
            </a:r>
            <a:r>
              <a:rPr lang="en-US" sz="2000" dirty="0" err="1">
                <a:solidFill>
                  <a:srgbClr val="000000"/>
                </a:solidFill>
              </a:rPr>
              <a:t>l’Etat</a:t>
            </a:r>
            <a:r>
              <a:rPr lang="en-US" sz="2000" dirty="0">
                <a:solidFill>
                  <a:srgbClr val="000000"/>
                </a:solidFill>
              </a:rPr>
              <a:t>, les </a:t>
            </a:r>
            <a:r>
              <a:rPr lang="en-US" sz="2000" dirty="0" err="1">
                <a:solidFill>
                  <a:srgbClr val="000000"/>
                </a:solidFill>
              </a:rPr>
              <a:t>collectivités</a:t>
            </a:r>
            <a:r>
              <a:rPr lang="en-US" sz="2000" dirty="0">
                <a:solidFill>
                  <a:srgbClr val="000000"/>
                </a:solidFill>
              </a:rPr>
              <a:t> </a:t>
            </a:r>
            <a:r>
              <a:rPr lang="en-US" sz="2000" dirty="0" err="1">
                <a:solidFill>
                  <a:srgbClr val="000000"/>
                </a:solidFill>
              </a:rPr>
              <a:t>territoriales</a:t>
            </a:r>
            <a:r>
              <a:rPr lang="en-US" sz="2000" dirty="0">
                <a:solidFill>
                  <a:srgbClr val="000000"/>
                </a:solidFill>
              </a:rPr>
              <a:t>, les </a:t>
            </a:r>
            <a:r>
              <a:rPr lang="en-US" sz="2000" dirty="0" err="1">
                <a:solidFill>
                  <a:srgbClr val="000000"/>
                </a:solidFill>
              </a:rPr>
              <a:t>entreprises</a:t>
            </a:r>
            <a:r>
              <a:rPr lang="en-US" sz="2000" dirty="0">
                <a:solidFill>
                  <a:srgbClr val="000000"/>
                </a:solidFill>
              </a:rPr>
              <a:t> et les </a:t>
            </a:r>
            <a:r>
              <a:rPr lang="en-US" sz="2000" dirty="0" err="1">
                <a:solidFill>
                  <a:srgbClr val="000000"/>
                </a:solidFill>
              </a:rPr>
              <a:t>citoyens</a:t>
            </a:r>
            <a:r>
              <a:rPr lang="en-US" sz="2000" dirty="0">
                <a:solidFill>
                  <a:srgbClr val="000000"/>
                </a:solidFill>
              </a:rPr>
              <a:t> – à </a:t>
            </a:r>
            <a:r>
              <a:rPr lang="en-US" sz="2000" dirty="0" err="1">
                <a:solidFill>
                  <a:srgbClr val="000000"/>
                </a:solidFill>
              </a:rPr>
              <a:t>une</a:t>
            </a:r>
            <a:r>
              <a:rPr lang="en-US" sz="2000" dirty="0">
                <a:solidFill>
                  <a:srgbClr val="000000"/>
                </a:solidFill>
              </a:rPr>
              <a:t> démarche de vigilance, de </a:t>
            </a:r>
            <a:r>
              <a:rPr lang="en-US" sz="2000" dirty="0" err="1">
                <a:solidFill>
                  <a:srgbClr val="000000"/>
                </a:solidFill>
              </a:rPr>
              <a:t>prévention</a:t>
            </a:r>
            <a:r>
              <a:rPr lang="en-US" sz="2000" dirty="0">
                <a:solidFill>
                  <a:srgbClr val="000000"/>
                </a:solidFill>
              </a:rPr>
              <a:t> et de protection. </a:t>
            </a:r>
            <a:r>
              <a:rPr lang="en-US" sz="2000" dirty="0" err="1">
                <a:solidFill>
                  <a:srgbClr val="000000"/>
                </a:solidFill>
              </a:rPr>
              <a:t>Selon</a:t>
            </a:r>
            <a:r>
              <a:rPr lang="en-US" sz="2000" dirty="0">
                <a:solidFill>
                  <a:srgbClr val="000000"/>
                </a:solidFill>
              </a:rPr>
              <a:t> </a:t>
            </a:r>
            <a:r>
              <a:rPr lang="en-US" sz="2000" dirty="0" err="1">
                <a:solidFill>
                  <a:srgbClr val="000000"/>
                </a:solidFill>
              </a:rPr>
              <a:t>l’intensité</a:t>
            </a:r>
            <a:r>
              <a:rPr lang="en-US" sz="2000" dirty="0">
                <a:solidFill>
                  <a:srgbClr val="000000"/>
                </a:solidFill>
              </a:rPr>
              <a:t> du </a:t>
            </a:r>
            <a:r>
              <a:rPr lang="en-US" sz="2000" dirty="0" err="1">
                <a:solidFill>
                  <a:srgbClr val="000000"/>
                </a:solidFill>
              </a:rPr>
              <a:t>risque</a:t>
            </a:r>
            <a:r>
              <a:rPr lang="en-US" sz="2000" dirty="0">
                <a:solidFill>
                  <a:srgbClr val="000000"/>
                </a:solidFill>
              </a:rPr>
              <a:t>, on distingue trois </a:t>
            </a:r>
            <a:r>
              <a:rPr lang="en-US" sz="2000" dirty="0" err="1">
                <a:solidFill>
                  <a:srgbClr val="000000"/>
                </a:solidFill>
              </a:rPr>
              <a:t>niveaux</a:t>
            </a:r>
            <a:r>
              <a:rPr lang="en-US" sz="2000" dirty="0">
                <a:solidFill>
                  <a:srgbClr val="000000"/>
                </a:solidFill>
              </a:rPr>
              <a:t> : </a:t>
            </a:r>
          </a:p>
          <a:p>
            <a:pPr algn="just">
              <a:lnSpc>
                <a:spcPts val="2357"/>
              </a:lnSpc>
            </a:pPr>
            <a:r>
              <a:rPr lang="en-US" sz="2000" dirty="0">
                <a:solidFill>
                  <a:srgbClr val="000000"/>
                </a:solidFill>
              </a:rPr>
              <a:t>	- </a:t>
            </a:r>
            <a:r>
              <a:rPr lang="en-US" sz="2000" b="1" dirty="0">
                <a:solidFill>
                  <a:srgbClr val="000000"/>
                </a:solidFill>
              </a:rPr>
              <a:t>vigilance,</a:t>
            </a:r>
          </a:p>
          <a:p>
            <a:pPr algn="just">
              <a:lnSpc>
                <a:spcPts val="2357"/>
              </a:lnSpc>
            </a:pPr>
            <a:r>
              <a:rPr lang="en-US" sz="2000" b="1" dirty="0">
                <a:solidFill>
                  <a:srgbClr val="000000"/>
                </a:solidFill>
              </a:rPr>
              <a:t>	- </a:t>
            </a:r>
            <a:r>
              <a:rPr lang="en-US" sz="2000" b="1" dirty="0" err="1">
                <a:solidFill>
                  <a:srgbClr val="000000"/>
                </a:solidFill>
              </a:rPr>
              <a:t>sécurité</a:t>
            </a:r>
            <a:r>
              <a:rPr lang="en-US" sz="2000" b="1" dirty="0">
                <a:solidFill>
                  <a:srgbClr val="000000"/>
                </a:solidFill>
              </a:rPr>
              <a:t> </a:t>
            </a:r>
            <a:r>
              <a:rPr lang="en-US" sz="2000" b="1" dirty="0" err="1">
                <a:solidFill>
                  <a:srgbClr val="000000"/>
                </a:solidFill>
              </a:rPr>
              <a:t>renforcée</a:t>
            </a:r>
            <a:r>
              <a:rPr lang="en-US" sz="2000" b="1" dirty="0">
                <a:solidFill>
                  <a:srgbClr val="000000"/>
                </a:solidFill>
              </a:rPr>
              <a:t> – </a:t>
            </a:r>
            <a:r>
              <a:rPr lang="en-US" sz="2000" b="1" dirty="0" err="1">
                <a:solidFill>
                  <a:srgbClr val="000000"/>
                </a:solidFill>
              </a:rPr>
              <a:t>risque</a:t>
            </a:r>
            <a:r>
              <a:rPr lang="en-US" sz="2000" b="1" dirty="0">
                <a:solidFill>
                  <a:srgbClr val="000000"/>
                </a:solidFill>
              </a:rPr>
              <a:t> attentat, </a:t>
            </a:r>
          </a:p>
          <a:p>
            <a:pPr algn="just">
              <a:lnSpc>
                <a:spcPts val="2357"/>
              </a:lnSpc>
            </a:pPr>
            <a:r>
              <a:rPr lang="en-US" sz="2000" b="1" dirty="0">
                <a:solidFill>
                  <a:srgbClr val="000000"/>
                </a:solidFill>
              </a:rPr>
              <a:t>	- urgence attentat. </a:t>
            </a:r>
          </a:p>
          <a:p>
            <a:pPr algn="ctr">
              <a:lnSpc>
                <a:spcPts val="2357"/>
              </a:lnSpc>
            </a:pPr>
            <a:endParaRPr lang="en-US" sz="594" dirty="0">
              <a:solidFill>
                <a:srgbClr val="000000"/>
              </a:solidFill>
              <a:latin typeface="Arimo Bold"/>
            </a:endParaRPr>
          </a:p>
        </p:txBody>
      </p:sp>
      <p:sp>
        <p:nvSpPr>
          <p:cNvPr id="4" name="TextBox 4"/>
          <p:cNvSpPr txBox="1"/>
          <p:nvPr/>
        </p:nvSpPr>
        <p:spPr>
          <a:xfrm>
            <a:off x="4245375" y="8600302"/>
            <a:ext cx="5861349" cy="1128514"/>
          </a:xfrm>
          <a:prstGeom prst="rect">
            <a:avLst/>
          </a:prstGeom>
        </p:spPr>
        <p:txBody>
          <a:bodyPr wrap="square" lIns="0" tIns="0" rIns="0" bIns="0" rtlCol="0" anchor="t">
            <a:spAutoFit/>
          </a:bodyPr>
          <a:lstStyle/>
          <a:p>
            <a:pPr algn="just">
              <a:lnSpc>
                <a:spcPts val="2214"/>
              </a:lnSpc>
            </a:pPr>
            <a:r>
              <a:rPr lang="en-US" sz="2000" dirty="0"/>
              <a:t>Pour plus </a:t>
            </a:r>
            <a:r>
              <a:rPr lang="en-US" sz="2000" dirty="0" err="1"/>
              <a:t>d’informations</a:t>
            </a:r>
            <a:r>
              <a:rPr lang="en-US" sz="2000" dirty="0"/>
              <a:t>, </a:t>
            </a:r>
            <a:r>
              <a:rPr lang="en-US" sz="2000" dirty="0" err="1"/>
              <a:t>vous</a:t>
            </a:r>
            <a:r>
              <a:rPr lang="en-US" sz="2000" dirty="0"/>
              <a:t> </a:t>
            </a:r>
            <a:r>
              <a:rPr lang="en-US" sz="2000" dirty="0" err="1"/>
              <a:t>pouvez</a:t>
            </a:r>
            <a:r>
              <a:rPr lang="en-US" sz="2000" dirty="0"/>
              <a:t> consulter les sites </a:t>
            </a:r>
            <a:r>
              <a:rPr lang="en-US" sz="2000" dirty="0" err="1"/>
              <a:t>suivants</a:t>
            </a:r>
            <a:r>
              <a:rPr lang="en-US" sz="2000" dirty="0"/>
              <a:t> :</a:t>
            </a:r>
          </a:p>
          <a:p>
            <a:pPr algn="just">
              <a:lnSpc>
                <a:spcPts val="2214"/>
              </a:lnSpc>
            </a:pPr>
            <a:r>
              <a:rPr lang="en-US" sz="2000" dirty="0"/>
              <a:t>- </a:t>
            </a:r>
            <a:r>
              <a:rPr lang="en-US" sz="2000" b="1" dirty="0">
                <a:hlinkClick r:id="rId3"/>
              </a:rPr>
              <a:t>gouvernement.fr</a:t>
            </a:r>
            <a:endParaRPr lang="en-US" sz="2000" b="1" dirty="0"/>
          </a:p>
          <a:p>
            <a:pPr algn="just">
              <a:lnSpc>
                <a:spcPts val="2214"/>
              </a:lnSpc>
            </a:pPr>
            <a:r>
              <a:rPr lang="en-US" sz="2000" dirty="0"/>
              <a:t>-</a:t>
            </a:r>
            <a:r>
              <a:rPr lang="en-US" sz="2000" b="1" dirty="0">
                <a:hlinkClick r:id="rId4"/>
              </a:rPr>
              <a:t>sgdsn.gouv.fr</a:t>
            </a:r>
            <a:endParaRPr lang="en-US" sz="558" b="1" dirty="0">
              <a:solidFill>
                <a:srgbClr val="FF1616"/>
              </a:solidFill>
              <a:latin typeface="Arimo"/>
            </a:endParaRPr>
          </a:p>
        </p:txBody>
      </p:sp>
      <p:sp>
        <p:nvSpPr>
          <p:cNvPr id="5" name="TextBox 5"/>
          <p:cNvSpPr txBox="1"/>
          <p:nvPr/>
        </p:nvSpPr>
        <p:spPr>
          <a:xfrm>
            <a:off x="762000" y="4000500"/>
            <a:ext cx="2438400" cy="4146135"/>
          </a:xfrm>
          <a:prstGeom prst="rect">
            <a:avLst/>
          </a:prstGeom>
        </p:spPr>
        <p:txBody>
          <a:bodyPr wrap="square" lIns="0" tIns="0" rIns="0" bIns="0" rtlCol="0" anchor="t">
            <a:spAutoFit/>
          </a:bodyPr>
          <a:lstStyle/>
          <a:p>
            <a:pPr algn="just">
              <a:lnSpc>
                <a:spcPts val="2472"/>
              </a:lnSpc>
            </a:pPr>
            <a:r>
              <a:rPr lang="en-US" sz="1400" b="1" dirty="0">
                <a:solidFill>
                  <a:srgbClr val="FFFFFF"/>
                </a:solidFill>
              </a:rPr>
              <a:t>Le </a:t>
            </a:r>
            <a:r>
              <a:rPr lang="en-US" sz="1400" b="1" dirty="0" err="1">
                <a:solidFill>
                  <a:srgbClr val="FFFFFF"/>
                </a:solidFill>
              </a:rPr>
              <a:t>risque</a:t>
            </a:r>
            <a:r>
              <a:rPr lang="en-US" sz="1400" b="1" dirty="0">
                <a:solidFill>
                  <a:srgbClr val="FFFFFF"/>
                </a:solidFill>
              </a:rPr>
              <a:t> attentat fait </a:t>
            </a:r>
            <a:r>
              <a:rPr lang="en-US" sz="1400" b="1" dirty="0" err="1">
                <a:solidFill>
                  <a:srgbClr val="FFFFFF"/>
                </a:solidFill>
              </a:rPr>
              <a:t>référence</a:t>
            </a:r>
            <a:r>
              <a:rPr lang="en-US" sz="1400" b="1" dirty="0">
                <a:solidFill>
                  <a:srgbClr val="FFFFFF"/>
                </a:solidFill>
              </a:rPr>
              <a:t> aux </a:t>
            </a:r>
            <a:r>
              <a:rPr lang="en-US" sz="1400" b="1" dirty="0" err="1">
                <a:solidFill>
                  <a:srgbClr val="FFFFFF"/>
                </a:solidFill>
              </a:rPr>
              <a:t>attaques</a:t>
            </a:r>
            <a:r>
              <a:rPr lang="en-US" sz="1400" b="1" dirty="0">
                <a:solidFill>
                  <a:srgbClr val="FFFFFF"/>
                </a:solidFill>
              </a:rPr>
              <a:t> </a:t>
            </a:r>
            <a:r>
              <a:rPr lang="en-US" sz="1400" b="1" dirty="0" err="1">
                <a:solidFill>
                  <a:srgbClr val="FFFFFF"/>
                </a:solidFill>
              </a:rPr>
              <a:t>terroristes</a:t>
            </a:r>
            <a:r>
              <a:rPr lang="en-US" sz="1400" b="1" dirty="0">
                <a:solidFill>
                  <a:srgbClr val="FFFFFF"/>
                </a:solidFill>
              </a:rPr>
              <a:t>, qui </a:t>
            </a:r>
            <a:r>
              <a:rPr lang="en-US" sz="1400" b="1" dirty="0" err="1">
                <a:solidFill>
                  <a:srgbClr val="FFFFFF"/>
                </a:solidFill>
              </a:rPr>
              <a:t>sont</a:t>
            </a:r>
            <a:r>
              <a:rPr lang="en-US" sz="1400" b="1" dirty="0">
                <a:solidFill>
                  <a:srgbClr val="FFFFFF"/>
                </a:solidFill>
              </a:rPr>
              <a:t> des </a:t>
            </a:r>
            <a:r>
              <a:rPr lang="en-US" sz="1400" b="1" dirty="0" err="1">
                <a:solidFill>
                  <a:srgbClr val="FFFFFF"/>
                </a:solidFill>
              </a:rPr>
              <a:t>actes</a:t>
            </a:r>
            <a:r>
              <a:rPr lang="en-US" sz="1400" b="1" dirty="0">
                <a:solidFill>
                  <a:srgbClr val="FFFFFF"/>
                </a:solidFill>
              </a:rPr>
              <a:t> de violence. Une </a:t>
            </a:r>
            <a:r>
              <a:rPr lang="en-US" sz="1400" b="1" dirty="0" err="1">
                <a:solidFill>
                  <a:srgbClr val="FFFFFF"/>
                </a:solidFill>
              </a:rPr>
              <a:t>attaque</a:t>
            </a:r>
            <a:r>
              <a:rPr lang="en-US" sz="1400" b="1" dirty="0">
                <a:solidFill>
                  <a:srgbClr val="FFFFFF"/>
                </a:solidFill>
              </a:rPr>
              <a:t> </a:t>
            </a:r>
            <a:r>
              <a:rPr lang="en-US" sz="1400" b="1" dirty="0" err="1">
                <a:solidFill>
                  <a:srgbClr val="FFFFFF"/>
                </a:solidFill>
              </a:rPr>
              <a:t>terroriste</a:t>
            </a:r>
            <a:r>
              <a:rPr lang="en-US" sz="1400" b="1" dirty="0">
                <a:solidFill>
                  <a:srgbClr val="FFFFFF"/>
                </a:solidFill>
              </a:rPr>
              <a:t> </a:t>
            </a:r>
            <a:r>
              <a:rPr lang="en-US" sz="1400" b="1" dirty="0" err="1">
                <a:solidFill>
                  <a:srgbClr val="FFFFFF"/>
                </a:solidFill>
              </a:rPr>
              <a:t>peut</a:t>
            </a:r>
            <a:r>
              <a:rPr lang="en-US" sz="1400" b="1" dirty="0">
                <a:solidFill>
                  <a:srgbClr val="FFFFFF"/>
                </a:solidFill>
              </a:rPr>
              <a:t> prendre des </a:t>
            </a:r>
            <a:r>
              <a:rPr lang="en-US" sz="1400" b="1" dirty="0" err="1">
                <a:solidFill>
                  <a:srgbClr val="FFFFFF"/>
                </a:solidFill>
              </a:rPr>
              <a:t>formes</a:t>
            </a:r>
            <a:r>
              <a:rPr lang="en-US" sz="1400" b="1" dirty="0">
                <a:solidFill>
                  <a:srgbClr val="FFFFFF"/>
                </a:solidFill>
              </a:rPr>
              <a:t> </a:t>
            </a:r>
            <a:r>
              <a:rPr lang="en-US" sz="1400" b="1" dirty="0" err="1">
                <a:solidFill>
                  <a:srgbClr val="FFFFFF"/>
                </a:solidFill>
              </a:rPr>
              <a:t>variées</a:t>
            </a:r>
            <a:r>
              <a:rPr lang="en-US" sz="1400" b="1" dirty="0">
                <a:solidFill>
                  <a:srgbClr val="FFFFFF"/>
                </a:solidFill>
              </a:rPr>
              <a:t> (fusillade de masse, </a:t>
            </a:r>
            <a:r>
              <a:rPr lang="en-US" sz="1400" b="1" dirty="0" err="1">
                <a:solidFill>
                  <a:srgbClr val="FFFFFF"/>
                </a:solidFill>
              </a:rPr>
              <a:t>assassinat</a:t>
            </a:r>
            <a:r>
              <a:rPr lang="en-US" sz="1400" b="1" dirty="0">
                <a:solidFill>
                  <a:srgbClr val="FFFFFF"/>
                </a:solidFill>
              </a:rPr>
              <a:t> de </a:t>
            </a:r>
            <a:r>
              <a:rPr lang="en-US" sz="1400" b="1" dirty="0" err="1">
                <a:solidFill>
                  <a:srgbClr val="FFFFFF"/>
                </a:solidFill>
              </a:rPr>
              <a:t>personnalités</a:t>
            </a:r>
            <a:r>
              <a:rPr lang="en-US" sz="1400" b="1" dirty="0">
                <a:solidFill>
                  <a:srgbClr val="FFFFFF"/>
                </a:solidFill>
              </a:rPr>
              <a:t>, </a:t>
            </a:r>
            <a:r>
              <a:rPr lang="en-US" sz="1400" b="1" dirty="0" err="1">
                <a:solidFill>
                  <a:srgbClr val="FFFFFF"/>
                </a:solidFill>
              </a:rPr>
              <a:t>prise</a:t>
            </a:r>
            <a:r>
              <a:rPr lang="en-US" sz="1400" b="1" dirty="0">
                <a:solidFill>
                  <a:srgbClr val="FFFFFF"/>
                </a:solidFill>
              </a:rPr>
              <a:t> </a:t>
            </a:r>
            <a:r>
              <a:rPr lang="en-US" sz="1400" b="1" dirty="0" err="1">
                <a:solidFill>
                  <a:srgbClr val="FFFFFF"/>
                </a:solidFill>
              </a:rPr>
              <a:t>d’otage</a:t>
            </a:r>
            <a:r>
              <a:rPr lang="en-US" sz="1400" b="1" dirty="0">
                <a:solidFill>
                  <a:srgbClr val="FFFFFF"/>
                </a:solidFill>
              </a:rPr>
              <a:t>, destruction </a:t>
            </a:r>
            <a:r>
              <a:rPr lang="en-US" sz="1400" b="1" dirty="0" err="1">
                <a:solidFill>
                  <a:srgbClr val="FFFFFF"/>
                </a:solidFill>
              </a:rPr>
              <a:t>d’infrastructures</a:t>
            </a:r>
            <a:r>
              <a:rPr lang="en-US" sz="1400" b="1" dirty="0">
                <a:solidFill>
                  <a:srgbClr val="FFFFFF"/>
                </a:solidFill>
              </a:rPr>
              <a:t> </a:t>
            </a:r>
            <a:r>
              <a:rPr lang="en-US" sz="1400" b="1" dirty="0" err="1">
                <a:solidFill>
                  <a:srgbClr val="FFFFFF"/>
                </a:solidFill>
              </a:rPr>
              <a:t>symbolique</a:t>
            </a:r>
            <a:r>
              <a:rPr lang="en-US" sz="1400" b="1" dirty="0">
                <a:solidFill>
                  <a:srgbClr val="FFFFFF"/>
                </a:solidFill>
              </a:rPr>
              <a:t>, </a:t>
            </a:r>
            <a:r>
              <a:rPr lang="en-US" sz="1400" b="1" dirty="0" err="1">
                <a:solidFill>
                  <a:srgbClr val="FFFFFF"/>
                </a:solidFill>
              </a:rPr>
              <a:t>cyberattaque</a:t>
            </a:r>
            <a:r>
              <a:rPr lang="en-US" sz="1400" b="1" dirty="0">
                <a:solidFill>
                  <a:srgbClr val="FFFFFF"/>
                </a:solidFill>
              </a:rPr>
              <a:t>). Elle frappe des civils </a:t>
            </a:r>
            <a:r>
              <a:rPr lang="en-US" sz="1400" b="1" dirty="0" err="1">
                <a:solidFill>
                  <a:srgbClr val="FFFFFF"/>
                </a:solidFill>
              </a:rPr>
              <a:t>faisant</a:t>
            </a:r>
            <a:r>
              <a:rPr lang="en-US" sz="1400" b="1" dirty="0">
                <a:solidFill>
                  <a:srgbClr val="FFFFFF"/>
                </a:solidFill>
              </a:rPr>
              <a:t> de </a:t>
            </a:r>
            <a:r>
              <a:rPr lang="en-US" sz="1400" b="1" dirty="0" err="1">
                <a:solidFill>
                  <a:srgbClr val="FFFFFF"/>
                </a:solidFill>
              </a:rPr>
              <a:t>chaque</a:t>
            </a:r>
            <a:r>
              <a:rPr lang="en-US" sz="1400" b="1" dirty="0">
                <a:solidFill>
                  <a:srgbClr val="FFFFFF"/>
                </a:solidFill>
              </a:rPr>
              <a:t> </a:t>
            </a:r>
            <a:r>
              <a:rPr lang="en-US" sz="1400" b="1" dirty="0" err="1">
                <a:solidFill>
                  <a:srgbClr val="FFFFFF"/>
                </a:solidFill>
              </a:rPr>
              <a:t>citoyen</a:t>
            </a:r>
            <a:r>
              <a:rPr lang="en-US" sz="1400" b="1" dirty="0">
                <a:solidFill>
                  <a:srgbClr val="FFFFFF"/>
                </a:solidFill>
              </a:rPr>
              <a:t> </a:t>
            </a:r>
            <a:r>
              <a:rPr lang="en-US" sz="1400" b="1" dirty="0" err="1">
                <a:solidFill>
                  <a:srgbClr val="FFFFFF"/>
                </a:solidFill>
              </a:rPr>
              <a:t>une</a:t>
            </a:r>
            <a:r>
              <a:rPr lang="en-US" sz="1400" b="1" dirty="0">
                <a:solidFill>
                  <a:srgbClr val="FFFFFF"/>
                </a:solidFill>
              </a:rPr>
              <a:t> </a:t>
            </a:r>
            <a:r>
              <a:rPr lang="en-US" sz="1400" b="1" dirty="0" err="1">
                <a:solidFill>
                  <a:srgbClr val="FFFFFF"/>
                </a:solidFill>
              </a:rPr>
              <a:t>cible</a:t>
            </a:r>
            <a:r>
              <a:rPr lang="en-US" sz="1400" b="1" dirty="0">
                <a:solidFill>
                  <a:srgbClr val="FFFFFF"/>
                </a:solidFill>
              </a:rPr>
              <a:t> </a:t>
            </a:r>
            <a:r>
              <a:rPr lang="en-US" sz="1400" b="1" dirty="0" err="1">
                <a:solidFill>
                  <a:srgbClr val="FFFFFF"/>
                </a:solidFill>
              </a:rPr>
              <a:t>potentielle</a:t>
            </a:r>
            <a:r>
              <a:rPr lang="en-US" sz="1400" b="1" dirty="0">
                <a:solidFill>
                  <a:srgbClr val="FFFFFF"/>
                </a:solidFill>
              </a:rPr>
              <a:t>.</a:t>
            </a:r>
          </a:p>
          <a:p>
            <a:pPr algn="ctr">
              <a:lnSpc>
                <a:spcPts val="2472"/>
              </a:lnSpc>
            </a:pPr>
            <a:endParaRPr lang="en-US" sz="1766" dirty="0">
              <a:solidFill>
                <a:srgbClr val="FFFFFF"/>
              </a:solidFill>
              <a:latin typeface="Open Sans Light"/>
            </a:endParaRPr>
          </a:p>
        </p:txBody>
      </p:sp>
      <p:sp>
        <p:nvSpPr>
          <p:cNvPr id="6" name="TextBox 6"/>
          <p:cNvSpPr txBox="1"/>
          <p:nvPr/>
        </p:nvSpPr>
        <p:spPr>
          <a:xfrm>
            <a:off x="4008947" y="239421"/>
            <a:ext cx="4476452" cy="580390"/>
          </a:xfrm>
          <a:prstGeom prst="rect">
            <a:avLst/>
          </a:prstGeom>
        </p:spPr>
        <p:txBody>
          <a:bodyPr lIns="0" tIns="0" rIns="0" bIns="0" rtlCol="0" anchor="t">
            <a:spAutoFit/>
          </a:bodyPr>
          <a:lstStyle/>
          <a:p>
            <a:pPr algn="ctr">
              <a:lnSpc>
                <a:spcPts val="4759"/>
              </a:lnSpc>
            </a:pPr>
            <a:r>
              <a:rPr lang="en-US" sz="3399" dirty="0">
                <a:solidFill>
                  <a:srgbClr val="273854"/>
                </a:solidFill>
                <a:latin typeface="Open Sans Light Bold"/>
              </a:rPr>
              <a:t>LE RISQUE ATTENTAT</a:t>
            </a:r>
          </a:p>
        </p:txBody>
      </p:sp>
      <p:sp>
        <p:nvSpPr>
          <p:cNvPr id="7" name="Rectangle 6">
            <a:extLst>
              <a:ext uri="{FF2B5EF4-FFF2-40B4-BE49-F238E27FC236}">
                <a16:creationId xmlns:a16="http://schemas.microsoft.com/office/drawing/2014/main" id="{7909407B-2FBB-41E7-A666-EB4C55D677F0}"/>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D0BA032F-E322-4EC1-9731-CF34B5FCA0ED}"/>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11</a:t>
            </a:r>
            <a:endParaRPr lang="fr-FR" dirty="0"/>
          </a:p>
        </p:txBody>
      </p:sp>
      <p:pic>
        <p:nvPicPr>
          <p:cNvPr id="9" name="Image 8">
            <a:extLst>
              <a:ext uri="{FF2B5EF4-FFF2-40B4-BE49-F238E27FC236}">
                <a16:creationId xmlns:a16="http://schemas.microsoft.com/office/drawing/2014/main" id="{47743D98-DA4F-49B5-98AB-79C50112E3EB}"/>
              </a:ext>
            </a:extLst>
          </p:cNvPr>
          <p:cNvPicPr>
            <a:picLocks noChangeAspect="1"/>
          </p:cNvPicPr>
          <p:nvPr/>
        </p:nvPicPr>
        <p:blipFill>
          <a:blip r:embed="rId5"/>
          <a:stretch>
            <a:fillRect/>
          </a:stretch>
        </p:blipFill>
        <p:spPr>
          <a:xfrm>
            <a:off x="3694245" y="1040826"/>
            <a:ext cx="328350" cy="378865"/>
          </a:xfrm>
          <a:prstGeom prst="rect">
            <a:avLst/>
          </a:prstGeom>
        </p:spPr>
      </p:pic>
      <p:pic>
        <p:nvPicPr>
          <p:cNvPr id="10" name="Image 9">
            <a:extLst>
              <a:ext uri="{FF2B5EF4-FFF2-40B4-BE49-F238E27FC236}">
                <a16:creationId xmlns:a16="http://schemas.microsoft.com/office/drawing/2014/main" id="{27613810-24F1-40BD-B90B-8CE2818CE1F7}"/>
              </a:ext>
            </a:extLst>
          </p:cNvPr>
          <p:cNvPicPr>
            <a:picLocks noChangeAspect="1"/>
          </p:cNvPicPr>
          <p:nvPr/>
        </p:nvPicPr>
        <p:blipFill>
          <a:blip r:embed="rId6"/>
          <a:stretch>
            <a:fillRect/>
          </a:stretch>
        </p:blipFill>
        <p:spPr>
          <a:xfrm>
            <a:off x="8711125" y="358670"/>
            <a:ext cx="685800" cy="461141"/>
          </a:xfrm>
          <a:prstGeom prst="rect">
            <a:avLst/>
          </a:prstGeom>
        </p:spPr>
      </p:pic>
      <p:pic>
        <p:nvPicPr>
          <p:cNvPr id="11" name="Image 10">
            <a:extLst>
              <a:ext uri="{FF2B5EF4-FFF2-40B4-BE49-F238E27FC236}">
                <a16:creationId xmlns:a16="http://schemas.microsoft.com/office/drawing/2014/main" id="{C7E31098-E80D-4F99-BC11-94E326BA1A00}"/>
              </a:ext>
            </a:extLst>
          </p:cNvPr>
          <p:cNvPicPr>
            <a:picLocks noChangeAspect="1"/>
          </p:cNvPicPr>
          <p:nvPr/>
        </p:nvPicPr>
        <p:blipFill>
          <a:blip r:embed="rId5"/>
          <a:stretch>
            <a:fillRect/>
          </a:stretch>
        </p:blipFill>
        <p:spPr>
          <a:xfrm>
            <a:off x="3680597" y="8343900"/>
            <a:ext cx="328350" cy="3788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37" b="1037"/>
          <a:stretch>
            <a:fillRect/>
          </a:stretch>
        </p:blipFill>
        <p:spPr>
          <a:xfrm>
            <a:off x="370908" y="0"/>
            <a:ext cx="18060189" cy="10287000"/>
          </a:xfrm>
          <a:prstGeom prst="rect">
            <a:avLst/>
          </a:prstGeom>
        </p:spPr>
      </p:pic>
      <p:sp>
        <p:nvSpPr>
          <p:cNvPr id="3" name="TextBox 3"/>
          <p:cNvSpPr txBox="1"/>
          <p:nvPr/>
        </p:nvSpPr>
        <p:spPr>
          <a:xfrm>
            <a:off x="4114800" y="2355313"/>
            <a:ext cx="7420712" cy="5819157"/>
          </a:xfrm>
          <a:prstGeom prst="rect">
            <a:avLst/>
          </a:prstGeom>
        </p:spPr>
        <p:txBody>
          <a:bodyPr lIns="0" tIns="0" rIns="0" bIns="0" rtlCol="0" anchor="t">
            <a:spAutoFit/>
          </a:bodyPr>
          <a:lstStyle/>
          <a:p>
            <a:pPr algn="just">
              <a:lnSpc>
                <a:spcPts val="2651"/>
              </a:lnSpc>
            </a:pPr>
            <a:r>
              <a:rPr lang="en-US" sz="2000" dirty="0">
                <a:solidFill>
                  <a:srgbClr val="000000"/>
                </a:solidFill>
              </a:rPr>
              <a:t>Le </a:t>
            </a:r>
            <a:r>
              <a:rPr lang="en-US" sz="2000" dirty="0" err="1">
                <a:solidFill>
                  <a:srgbClr val="000000"/>
                </a:solidFill>
              </a:rPr>
              <a:t>risque</a:t>
            </a:r>
            <a:r>
              <a:rPr lang="en-US" sz="2000" dirty="0">
                <a:solidFill>
                  <a:srgbClr val="000000"/>
                </a:solidFill>
              </a:rPr>
              <a:t> sanitaire </a:t>
            </a:r>
            <a:r>
              <a:rPr lang="en-US" sz="2000" dirty="0" err="1">
                <a:solidFill>
                  <a:srgbClr val="000000"/>
                </a:solidFill>
              </a:rPr>
              <a:t>dépend</a:t>
            </a:r>
            <a:r>
              <a:rPr lang="en-US" sz="2000" dirty="0">
                <a:solidFill>
                  <a:srgbClr val="000000"/>
                </a:solidFill>
              </a:rPr>
              <a:t> de la nature de la contamination, de </a:t>
            </a:r>
            <a:r>
              <a:rPr lang="en-US" sz="2000" dirty="0" err="1">
                <a:solidFill>
                  <a:srgbClr val="000000"/>
                </a:solidFill>
              </a:rPr>
              <a:t>sa</a:t>
            </a:r>
            <a:r>
              <a:rPr lang="en-US" sz="2000" dirty="0">
                <a:solidFill>
                  <a:srgbClr val="000000"/>
                </a:solidFill>
              </a:rPr>
              <a:t> </a:t>
            </a:r>
            <a:r>
              <a:rPr lang="en-US" sz="2000" dirty="0" err="1">
                <a:solidFill>
                  <a:srgbClr val="000000"/>
                </a:solidFill>
              </a:rPr>
              <a:t>toxicité</a:t>
            </a:r>
            <a:r>
              <a:rPr lang="en-US" sz="2000" dirty="0">
                <a:solidFill>
                  <a:srgbClr val="000000"/>
                </a:solidFill>
              </a:rPr>
              <a:t>, de la durée et de </a:t>
            </a:r>
            <a:r>
              <a:rPr lang="en-US" sz="2000" dirty="0" err="1">
                <a:solidFill>
                  <a:srgbClr val="000000"/>
                </a:solidFill>
              </a:rPr>
              <a:t>l’importance</a:t>
            </a:r>
            <a:r>
              <a:rPr lang="en-US" sz="2000" dirty="0">
                <a:solidFill>
                  <a:srgbClr val="000000"/>
                </a:solidFill>
              </a:rPr>
              <a:t> de </a:t>
            </a:r>
            <a:r>
              <a:rPr lang="en-US" sz="2000" dirty="0" err="1">
                <a:solidFill>
                  <a:srgbClr val="000000"/>
                </a:solidFill>
              </a:rPr>
              <a:t>l’exposition</a:t>
            </a:r>
            <a:r>
              <a:rPr lang="en-US" sz="2000" dirty="0">
                <a:solidFill>
                  <a:srgbClr val="000000"/>
                </a:solidFill>
              </a:rPr>
              <a:t> de </a:t>
            </a:r>
            <a:r>
              <a:rPr lang="en-US" sz="2000" dirty="0" err="1">
                <a:solidFill>
                  <a:srgbClr val="000000"/>
                </a:solidFill>
              </a:rPr>
              <a:t>l’homme</a:t>
            </a:r>
            <a:r>
              <a:rPr lang="en-US" sz="2000" dirty="0">
                <a:solidFill>
                  <a:srgbClr val="000000"/>
                </a:solidFill>
              </a:rPr>
              <a:t> avec la source de contamination.</a:t>
            </a:r>
          </a:p>
          <a:p>
            <a:pPr algn="just">
              <a:lnSpc>
                <a:spcPts val="2651"/>
              </a:lnSpc>
            </a:pPr>
            <a:endParaRPr lang="en-US" sz="2000" dirty="0">
              <a:solidFill>
                <a:srgbClr val="000000"/>
              </a:solidFill>
            </a:endParaRPr>
          </a:p>
          <a:p>
            <a:pPr algn="just">
              <a:lnSpc>
                <a:spcPts val="2651"/>
              </a:lnSpc>
            </a:pPr>
            <a:r>
              <a:rPr lang="en-US" sz="2000" dirty="0">
                <a:solidFill>
                  <a:srgbClr val="000000"/>
                </a:solidFill>
              </a:rPr>
              <a:t>Il </a:t>
            </a:r>
            <a:r>
              <a:rPr lang="en-US" sz="2000" dirty="0" err="1">
                <a:solidFill>
                  <a:srgbClr val="000000"/>
                </a:solidFill>
              </a:rPr>
              <a:t>existe</a:t>
            </a:r>
            <a:r>
              <a:rPr lang="en-US" sz="2000" dirty="0">
                <a:solidFill>
                  <a:srgbClr val="000000"/>
                </a:solidFill>
              </a:rPr>
              <a:t> </a:t>
            </a:r>
            <a:r>
              <a:rPr lang="en-US" sz="2000" dirty="0" err="1">
                <a:solidFill>
                  <a:srgbClr val="000000"/>
                </a:solidFill>
              </a:rPr>
              <a:t>donc</a:t>
            </a:r>
            <a:r>
              <a:rPr lang="en-US" sz="2000" dirty="0">
                <a:solidFill>
                  <a:srgbClr val="000000"/>
                </a:solidFill>
              </a:rPr>
              <a:t> </a:t>
            </a:r>
            <a:r>
              <a:rPr lang="en-US" sz="2000" dirty="0" err="1">
                <a:solidFill>
                  <a:srgbClr val="000000"/>
                </a:solidFill>
              </a:rPr>
              <a:t>différents</a:t>
            </a:r>
            <a:r>
              <a:rPr lang="en-US" sz="2000" dirty="0">
                <a:solidFill>
                  <a:srgbClr val="000000"/>
                </a:solidFill>
              </a:rPr>
              <a:t> </a:t>
            </a:r>
            <a:r>
              <a:rPr lang="en-US" sz="2000" dirty="0" err="1">
                <a:solidFill>
                  <a:srgbClr val="000000"/>
                </a:solidFill>
              </a:rPr>
              <a:t>risques</a:t>
            </a:r>
            <a:r>
              <a:rPr lang="en-US" sz="2000" dirty="0">
                <a:solidFill>
                  <a:srgbClr val="000000"/>
                </a:solidFill>
              </a:rPr>
              <a:t> </a:t>
            </a:r>
            <a:r>
              <a:rPr lang="en-US" sz="2000" dirty="0" err="1">
                <a:solidFill>
                  <a:srgbClr val="000000"/>
                </a:solidFill>
              </a:rPr>
              <a:t>sanitaires</a:t>
            </a:r>
            <a:r>
              <a:rPr lang="en-US" sz="2000" dirty="0">
                <a:solidFill>
                  <a:srgbClr val="000000"/>
                </a:solidFill>
              </a:rPr>
              <a:t> :</a:t>
            </a:r>
          </a:p>
          <a:p>
            <a:pPr algn="just">
              <a:lnSpc>
                <a:spcPts val="2651"/>
              </a:lnSpc>
            </a:pPr>
            <a:endParaRPr lang="en-US" sz="2000" dirty="0">
              <a:solidFill>
                <a:srgbClr val="000000"/>
              </a:solidFill>
            </a:endParaRPr>
          </a:p>
          <a:p>
            <a:pPr algn="just">
              <a:lnSpc>
                <a:spcPts val="2651"/>
              </a:lnSpc>
            </a:pPr>
            <a:r>
              <a:rPr lang="en-US" sz="2000" b="1" dirty="0"/>
              <a:t>- Le </a:t>
            </a:r>
            <a:r>
              <a:rPr lang="en-US" sz="2000" b="1" dirty="0" err="1"/>
              <a:t>risque</a:t>
            </a:r>
            <a:r>
              <a:rPr lang="en-US" sz="2000" b="1" dirty="0"/>
              <a:t> </a:t>
            </a:r>
            <a:r>
              <a:rPr lang="en-US" sz="2000" b="1" dirty="0" err="1"/>
              <a:t>épidémique</a:t>
            </a:r>
            <a:r>
              <a:rPr lang="en-US" sz="2000" b="1" dirty="0"/>
              <a:t> : </a:t>
            </a:r>
            <a:r>
              <a:rPr lang="en-US" sz="2000" dirty="0" err="1">
                <a:solidFill>
                  <a:srgbClr val="000000"/>
                </a:solidFill>
              </a:rPr>
              <a:t>une</a:t>
            </a:r>
            <a:r>
              <a:rPr lang="en-US" sz="2000" dirty="0">
                <a:solidFill>
                  <a:srgbClr val="000000"/>
                </a:solidFill>
              </a:rPr>
              <a:t> </a:t>
            </a:r>
            <a:r>
              <a:rPr lang="en-US" sz="2000" dirty="0" err="1">
                <a:solidFill>
                  <a:srgbClr val="000000"/>
                </a:solidFill>
              </a:rPr>
              <a:t>épidémie</a:t>
            </a:r>
            <a:r>
              <a:rPr lang="en-US" sz="2000" dirty="0">
                <a:solidFill>
                  <a:srgbClr val="000000"/>
                </a:solidFill>
              </a:rPr>
              <a:t>, </a:t>
            </a:r>
            <a:r>
              <a:rPr lang="en-US" sz="2000" dirty="0" err="1">
                <a:solidFill>
                  <a:srgbClr val="000000"/>
                </a:solidFill>
              </a:rPr>
              <a:t>c’est</a:t>
            </a:r>
            <a:r>
              <a:rPr lang="en-US" sz="2000" dirty="0">
                <a:solidFill>
                  <a:srgbClr val="000000"/>
                </a:solidFill>
              </a:rPr>
              <a:t> le </a:t>
            </a:r>
            <a:r>
              <a:rPr lang="en-US" sz="2000" dirty="0" err="1">
                <a:solidFill>
                  <a:srgbClr val="000000"/>
                </a:solidFill>
              </a:rPr>
              <a:t>développement</a:t>
            </a:r>
            <a:r>
              <a:rPr lang="en-US" sz="2000" dirty="0">
                <a:solidFill>
                  <a:srgbClr val="000000"/>
                </a:solidFill>
              </a:rPr>
              <a:t> et la diffusion </a:t>
            </a:r>
            <a:r>
              <a:rPr lang="en-US" sz="2000" dirty="0" err="1">
                <a:solidFill>
                  <a:srgbClr val="000000"/>
                </a:solidFill>
              </a:rPr>
              <a:t>rapide</a:t>
            </a:r>
            <a:r>
              <a:rPr lang="en-US" sz="2000" dirty="0">
                <a:solidFill>
                  <a:srgbClr val="000000"/>
                </a:solidFill>
              </a:rPr>
              <a:t> </a:t>
            </a:r>
            <a:r>
              <a:rPr lang="en-US" sz="2000" dirty="0" err="1">
                <a:solidFill>
                  <a:srgbClr val="000000"/>
                </a:solidFill>
              </a:rPr>
              <a:t>d’une</a:t>
            </a:r>
            <a:r>
              <a:rPr lang="en-US" sz="2000" dirty="0">
                <a:solidFill>
                  <a:srgbClr val="000000"/>
                </a:solidFill>
              </a:rPr>
              <a:t> </a:t>
            </a:r>
            <a:r>
              <a:rPr lang="en-US" sz="2000" dirty="0" err="1">
                <a:solidFill>
                  <a:srgbClr val="000000"/>
                </a:solidFill>
              </a:rPr>
              <a:t>maladie</a:t>
            </a:r>
            <a:r>
              <a:rPr lang="en-US" sz="2000" dirty="0">
                <a:solidFill>
                  <a:srgbClr val="000000"/>
                </a:solidFill>
              </a:rPr>
              <a:t> </a:t>
            </a:r>
            <a:r>
              <a:rPr lang="en-US" sz="2000" dirty="0" err="1">
                <a:solidFill>
                  <a:srgbClr val="000000"/>
                </a:solidFill>
              </a:rPr>
              <a:t>souvent</a:t>
            </a:r>
            <a:r>
              <a:rPr lang="en-US" sz="2000" dirty="0">
                <a:solidFill>
                  <a:srgbClr val="000000"/>
                </a:solidFill>
              </a:rPr>
              <a:t> </a:t>
            </a:r>
            <a:r>
              <a:rPr lang="en-US" sz="2000" dirty="0" err="1">
                <a:solidFill>
                  <a:srgbClr val="000000"/>
                </a:solidFill>
              </a:rPr>
              <a:t>contagieuse</a:t>
            </a:r>
            <a:r>
              <a:rPr lang="en-US" sz="2000" dirty="0">
                <a:solidFill>
                  <a:srgbClr val="000000"/>
                </a:solidFill>
              </a:rPr>
              <a:t> </a:t>
            </a:r>
            <a:r>
              <a:rPr lang="en-US" sz="2000" dirty="0" err="1">
                <a:solidFill>
                  <a:srgbClr val="000000"/>
                </a:solidFill>
              </a:rPr>
              <a:t>parmi</a:t>
            </a:r>
            <a:r>
              <a:rPr lang="en-US" sz="2000" dirty="0">
                <a:solidFill>
                  <a:srgbClr val="000000"/>
                </a:solidFill>
              </a:rPr>
              <a:t> la population. </a:t>
            </a:r>
          </a:p>
          <a:p>
            <a:pPr algn="just">
              <a:lnSpc>
                <a:spcPts val="2651"/>
              </a:lnSpc>
            </a:pPr>
            <a:endParaRPr lang="en-US" sz="2000" dirty="0">
              <a:solidFill>
                <a:srgbClr val="000000"/>
              </a:solidFill>
            </a:endParaRPr>
          </a:p>
          <a:p>
            <a:pPr algn="just">
              <a:lnSpc>
                <a:spcPts val="2651"/>
              </a:lnSpc>
            </a:pPr>
            <a:r>
              <a:rPr lang="en-US" sz="2000" b="1" dirty="0"/>
              <a:t>- Le </a:t>
            </a:r>
            <a:r>
              <a:rPr lang="en-US" sz="2000" b="1" dirty="0" err="1"/>
              <a:t>risque</a:t>
            </a:r>
            <a:r>
              <a:rPr lang="en-US" sz="2000" b="1" dirty="0"/>
              <a:t> </a:t>
            </a:r>
            <a:r>
              <a:rPr lang="en-US" sz="2000" b="1" dirty="0" err="1"/>
              <a:t>pandémique</a:t>
            </a:r>
            <a:r>
              <a:rPr lang="en-US" sz="2000" b="1" dirty="0"/>
              <a:t> </a:t>
            </a:r>
            <a:r>
              <a:rPr lang="en-US" sz="2000" dirty="0">
                <a:solidFill>
                  <a:srgbClr val="000000"/>
                </a:solidFill>
              </a:rPr>
              <a:t>: </a:t>
            </a:r>
            <a:r>
              <a:rPr lang="en-US" sz="2000" dirty="0" err="1">
                <a:solidFill>
                  <a:srgbClr val="000000"/>
                </a:solidFill>
              </a:rPr>
              <a:t>une</a:t>
            </a:r>
            <a:r>
              <a:rPr lang="en-US" sz="2000" dirty="0">
                <a:solidFill>
                  <a:srgbClr val="000000"/>
                </a:solidFill>
              </a:rPr>
              <a:t> </a:t>
            </a:r>
            <a:r>
              <a:rPr lang="en-US" sz="2000" dirty="0" err="1">
                <a:solidFill>
                  <a:srgbClr val="000000"/>
                </a:solidFill>
              </a:rPr>
              <a:t>épidémie</a:t>
            </a:r>
            <a:r>
              <a:rPr lang="en-US" sz="2000" dirty="0">
                <a:solidFill>
                  <a:srgbClr val="000000"/>
                </a:solidFill>
              </a:rPr>
              <a:t> qui </a:t>
            </a:r>
            <a:r>
              <a:rPr lang="en-US" sz="2000" dirty="0" err="1">
                <a:solidFill>
                  <a:srgbClr val="000000"/>
                </a:solidFill>
              </a:rPr>
              <a:t>s’est</a:t>
            </a:r>
            <a:r>
              <a:rPr lang="en-US" sz="2000" dirty="0">
                <a:solidFill>
                  <a:srgbClr val="000000"/>
                </a:solidFill>
              </a:rPr>
              <a:t> </a:t>
            </a:r>
            <a:r>
              <a:rPr lang="en-US" sz="2000" dirty="0" err="1">
                <a:solidFill>
                  <a:srgbClr val="000000"/>
                </a:solidFill>
              </a:rPr>
              <a:t>répandue</a:t>
            </a:r>
            <a:r>
              <a:rPr lang="en-US" sz="2000" dirty="0">
                <a:solidFill>
                  <a:srgbClr val="000000"/>
                </a:solidFill>
              </a:rPr>
              <a:t> </a:t>
            </a:r>
            <a:r>
              <a:rPr lang="en-US" sz="2000" dirty="0" err="1">
                <a:solidFill>
                  <a:srgbClr val="000000"/>
                </a:solidFill>
              </a:rPr>
              <a:t>très</a:t>
            </a:r>
            <a:r>
              <a:rPr lang="en-US" sz="2000" dirty="0">
                <a:solidFill>
                  <a:srgbClr val="000000"/>
                </a:solidFill>
              </a:rPr>
              <a:t> </a:t>
            </a:r>
            <a:r>
              <a:rPr lang="en-US" sz="2000" dirty="0" err="1">
                <a:solidFill>
                  <a:srgbClr val="000000"/>
                </a:solidFill>
              </a:rPr>
              <a:t>rapidement</a:t>
            </a:r>
            <a:r>
              <a:rPr lang="en-US" sz="2000" dirty="0">
                <a:solidFill>
                  <a:srgbClr val="000000"/>
                </a:solidFill>
              </a:rPr>
              <a:t> à travers le monde. Il </a:t>
            </a:r>
            <a:r>
              <a:rPr lang="en-US" sz="2000" dirty="0" err="1">
                <a:solidFill>
                  <a:srgbClr val="000000"/>
                </a:solidFill>
              </a:rPr>
              <a:t>s’agit</a:t>
            </a:r>
            <a:r>
              <a:rPr lang="en-US" sz="2000" dirty="0">
                <a:solidFill>
                  <a:srgbClr val="000000"/>
                </a:solidFill>
              </a:rPr>
              <a:t> </a:t>
            </a:r>
            <a:r>
              <a:rPr lang="en-US" sz="2000" dirty="0" err="1">
                <a:solidFill>
                  <a:srgbClr val="000000"/>
                </a:solidFill>
              </a:rPr>
              <a:t>souvent</a:t>
            </a:r>
            <a:r>
              <a:rPr lang="en-US" sz="2000" dirty="0">
                <a:solidFill>
                  <a:srgbClr val="000000"/>
                </a:solidFill>
              </a:rPr>
              <a:t> d’un nouveau virus </a:t>
            </a:r>
            <a:r>
              <a:rPr lang="en-US" sz="2000" dirty="0" err="1">
                <a:solidFill>
                  <a:srgbClr val="000000"/>
                </a:solidFill>
              </a:rPr>
              <a:t>contre</a:t>
            </a:r>
            <a:r>
              <a:rPr lang="en-US" sz="2000" dirty="0">
                <a:solidFill>
                  <a:srgbClr val="000000"/>
                </a:solidFill>
              </a:rPr>
              <a:t> </a:t>
            </a:r>
            <a:r>
              <a:rPr lang="en-US" sz="2000" dirty="0" err="1">
                <a:solidFill>
                  <a:srgbClr val="000000"/>
                </a:solidFill>
              </a:rPr>
              <a:t>lequel</a:t>
            </a:r>
            <a:r>
              <a:rPr lang="en-US" sz="2000" dirty="0">
                <a:solidFill>
                  <a:srgbClr val="000000"/>
                </a:solidFill>
              </a:rPr>
              <a:t> les populations </a:t>
            </a:r>
            <a:r>
              <a:rPr lang="en-US" sz="2000" dirty="0" err="1">
                <a:solidFill>
                  <a:srgbClr val="000000"/>
                </a:solidFill>
              </a:rPr>
              <a:t>sont</a:t>
            </a:r>
            <a:r>
              <a:rPr lang="en-US" sz="2000" dirty="0">
                <a:solidFill>
                  <a:srgbClr val="000000"/>
                </a:solidFill>
              </a:rPr>
              <a:t> </a:t>
            </a:r>
            <a:r>
              <a:rPr lang="en-US" sz="2000" dirty="0" err="1">
                <a:solidFill>
                  <a:srgbClr val="000000"/>
                </a:solidFill>
              </a:rPr>
              <a:t>peu</a:t>
            </a:r>
            <a:r>
              <a:rPr lang="en-US" sz="2000" dirty="0">
                <a:solidFill>
                  <a:srgbClr val="000000"/>
                </a:solidFill>
              </a:rPr>
              <a:t> </a:t>
            </a:r>
            <a:r>
              <a:rPr lang="en-US" sz="2000" dirty="0" err="1">
                <a:solidFill>
                  <a:srgbClr val="000000"/>
                </a:solidFill>
              </a:rPr>
              <a:t>ou</a:t>
            </a:r>
            <a:r>
              <a:rPr lang="en-US" sz="2000" dirty="0">
                <a:solidFill>
                  <a:srgbClr val="000000"/>
                </a:solidFill>
              </a:rPr>
              <a:t> pas protégées.</a:t>
            </a:r>
          </a:p>
          <a:p>
            <a:pPr algn="just">
              <a:lnSpc>
                <a:spcPts val="2651"/>
              </a:lnSpc>
            </a:pPr>
            <a:endParaRPr lang="en-US" sz="2000" dirty="0">
              <a:solidFill>
                <a:srgbClr val="000000"/>
              </a:solidFill>
            </a:endParaRPr>
          </a:p>
          <a:p>
            <a:pPr algn="just">
              <a:lnSpc>
                <a:spcPts val="2651"/>
              </a:lnSpc>
            </a:pPr>
            <a:r>
              <a:rPr lang="en-US" sz="2000" dirty="0">
                <a:solidFill>
                  <a:srgbClr val="000000"/>
                </a:solidFill>
              </a:rPr>
              <a:t>Pour se </a:t>
            </a:r>
            <a:r>
              <a:rPr lang="en-US" sz="2000" dirty="0" err="1">
                <a:solidFill>
                  <a:srgbClr val="000000"/>
                </a:solidFill>
              </a:rPr>
              <a:t>protéger</a:t>
            </a:r>
            <a:r>
              <a:rPr lang="en-US" sz="2000" dirty="0">
                <a:solidFill>
                  <a:srgbClr val="000000"/>
                </a:solidFill>
              </a:rPr>
              <a:t> face à </a:t>
            </a:r>
            <a:r>
              <a:rPr lang="en-US" sz="2000" dirty="0" err="1">
                <a:solidFill>
                  <a:srgbClr val="000000"/>
                </a:solidFill>
              </a:rPr>
              <a:t>ce</a:t>
            </a:r>
            <a:r>
              <a:rPr lang="en-US" sz="2000" dirty="0">
                <a:solidFill>
                  <a:srgbClr val="000000"/>
                </a:solidFill>
              </a:rPr>
              <a:t> </a:t>
            </a:r>
            <a:r>
              <a:rPr lang="en-US" sz="2000" dirty="0" err="1">
                <a:solidFill>
                  <a:srgbClr val="000000"/>
                </a:solidFill>
              </a:rPr>
              <a:t>risque</a:t>
            </a:r>
            <a:r>
              <a:rPr lang="en-US" sz="2000" dirty="0">
                <a:solidFill>
                  <a:srgbClr val="000000"/>
                </a:solidFill>
              </a:rPr>
              <a:t> important (</a:t>
            </a:r>
            <a:r>
              <a:rPr lang="en-US" sz="2000" dirty="0" err="1">
                <a:solidFill>
                  <a:srgbClr val="000000"/>
                </a:solidFill>
              </a:rPr>
              <a:t>saisonnier</a:t>
            </a:r>
            <a:r>
              <a:rPr lang="en-US" sz="2000" dirty="0">
                <a:solidFill>
                  <a:srgbClr val="000000"/>
                </a:solidFill>
              </a:rPr>
              <a:t> </a:t>
            </a:r>
            <a:r>
              <a:rPr lang="en-US" sz="2000" dirty="0" err="1">
                <a:solidFill>
                  <a:srgbClr val="000000"/>
                </a:solidFill>
              </a:rPr>
              <a:t>ou</a:t>
            </a:r>
            <a:r>
              <a:rPr lang="en-US" sz="2000" dirty="0">
                <a:solidFill>
                  <a:srgbClr val="000000"/>
                </a:solidFill>
              </a:rPr>
              <a:t> </a:t>
            </a:r>
            <a:r>
              <a:rPr lang="en-US" sz="2000" dirty="0" err="1">
                <a:solidFill>
                  <a:srgbClr val="000000"/>
                </a:solidFill>
              </a:rPr>
              <a:t>continu</a:t>
            </a:r>
            <a:r>
              <a:rPr lang="en-US" sz="2000" dirty="0">
                <a:solidFill>
                  <a:srgbClr val="000000"/>
                </a:solidFill>
              </a:rPr>
              <a:t>), on </a:t>
            </a:r>
            <a:r>
              <a:rPr lang="en-US" sz="2000" dirty="0" err="1">
                <a:solidFill>
                  <a:srgbClr val="000000"/>
                </a:solidFill>
              </a:rPr>
              <a:t>peut</a:t>
            </a:r>
            <a:r>
              <a:rPr lang="en-US" sz="2000" dirty="0">
                <a:solidFill>
                  <a:srgbClr val="000000"/>
                </a:solidFill>
              </a:rPr>
              <a:t> </a:t>
            </a:r>
            <a:r>
              <a:rPr lang="en-US" sz="2000" dirty="0" err="1">
                <a:solidFill>
                  <a:srgbClr val="000000"/>
                </a:solidFill>
              </a:rPr>
              <a:t>tous</a:t>
            </a:r>
            <a:r>
              <a:rPr lang="en-US" sz="2000" dirty="0">
                <a:solidFill>
                  <a:srgbClr val="000000"/>
                </a:solidFill>
              </a:rPr>
              <a:t> </a:t>
            </a:r>
            <a:r>
              <a:rPr lang="en-US" sz="2000" dirty="0" err="1">
                <a:solidFill>
                  <a:srgbClr val="000000"/>
                </a:solidFill>
              </a:rPr>
              <a:t>agir</a:t>
            </a:r>
            <a:r>
              <a:rPr lang="en-US" sz="2000" dirty="0">
                <a:solidFill>
                  <a:srgbClr val="000000"/>
                </a:solidFill>
              </a:rPr>
              <a:t> (</a:t>
            </a:r>
            <a:r>
              <a:rPr lang="en-US" sz="2000" dirty="0" err="1">
                <a:solidFill>
                  <a:srgbClr val="000000"/>
                </a:solidFill>
              </a:rPr>
              <a:t>gestes</a:t>
            </a:r>
            <a:r>
              <a:rPr lang="en-US" sz="2000" dirty="0">
                <a:solidFill>
                  <a:srgbClr val="000000"/>
                </a:solidFill>
              </a:rPr>
              <a:t> </a:t>
            </a:r>
            <a:r>
              <a:rPr lang="en-US" sz="2000" dirty="0" err="1">
                <a:solidFill>
                  <a:srgbClr val="000000"/>
                </a:solidFill>
              </a:rPr>
              <a:t>barrières</a:t>
            </a:r>
            <a:r>
              <a:rPr lang="en-US" sz="2000" dirty="0">
                <a:solidFill>
                  <a:srgbClr val="000000"/>
                </a:solidFill>
              </a:rPr>
              <a:t>, gel </a:t>
            </a:r>
            <a:r>
              <a:rPr lang="en-US" sz="2000" dirty="0" err="1">
                <a:solidFill>
                  <a:srgbClr val="000000"/>
                </a:solidFill>
              </a:rPr>
              <a:t>hydroalcoolique</a:t>
            </a:r>
            <a:r>
              <a:rPr lang="en-US" sz="2000" dirty="0">
                <a:solidFill>
                  <a:srgbClr val="000000"/>
                </a:solidFill>
              </a:rPr>
              <a:t>, masques..)</a:t>
            </a:r>
          </a:p>
          <a:p>
            <a:pPr algn="ctr">
              <a:lnSpc>
                <a:spcPts val="2651"/>
              </a:lnSpc>
            </a:pPr>
            <a:endParaRPr lang="en-US" sz="668" dirty="0">
              <a:solidFill>
                <a:srgbClr val="000000"/>
              </a:solidFill>
              <a:latin typeface="Arimo Bold"/>
            </a:endParaRPr>
          </a:p>
        </p:txBody>
      </p:sp>
      <p:sp>
        <p:nvSpPr>
          <p:cNvPr id="4" name="TextBox 4"/>
          <p:cNvSpPr txBox="1"/>
          <p:nvPr/>
        </p:nvSpPr>
        <p:spPr>
          <a:xfrm>
            <a:off x="762000" y="4152900"/>
            <a:ext cx="2503151" cy="3673826"/>
          </a:xfrm>
          <a:prstGeom prst="rect">
            <a:avLst/>
          </a:prstGeom>
        </p:spPr>
        <p:txBody>
          <a:bodyPr lIns="0" tIns="0" rIns="0" bIns="0" rtlCol="0" anchor="t">
            <a:spAutoFit/>
          </a:bodyPr>
          <a:lstStyle/>
          <a:p>
            <a:pPr algn="just">
              <a:lnSpc>
                <a:spcPts val="2431"/>
              </a:lnSpc>
            </a:pPr>
            <a:r>
              <a:rPr lang="en-US" sz="1400" b="1" dirty="0">
                <a:solidFill>
                  <a:srgbClr val="FFFFFF"/>
                </a:solidFill>
              </a:rPr>
              <a:t>On </a:t>
            </a:r>
            <a:r>
              <a:rPr lang="en-US" sz="1400" b="1" dirty="0" err="1">
                <a:solidFill>
                  <a:srgbClr val="FFFFFF"/>
                </a:solidFill>
              </a:rPr>
              <a:t>appelle</a:t>
            </a:r>
            <a:r>
              <a:rPr lang="en-US" sz="1400" b="1" dirty="0">
                <a:solidFill>
                  <a:srgbClr val="FFFFFF"/>
                </a:solidFill>
              </a:rPr>
              <a:t> </a:t>
            </a:r>
            <a:r>
              <a:rPr lang="en-US" sz="1400" b="1" dirty="0" err="1">
                <a:solidFill>
                  <a:srgbClr val="FFFFFF"/>
                </a:solidFill>
              </a:rPr>
              <a:t>risque</a:t>
            </a:r>
            <a:r>
              <a:rPr lang="en-US" sz="1400" b="1" dirty="0">
                <a:solidFill>
                  <a:srgbClr val="FFFFFF"/>
                </a:solidFill>
              </a:rPr>
              <a:t> sanitaire un </a:t>
            </a:r>
            <a:r>
              <a:rPr lang="en-US" sz="1400" b="1" dirty="0" err="1">
                <a:solidFill>
                  <a:srgbClr val="FFFFFF"/>
                </a:solidFill>
              </a:rPr>
              <a:t>risque</a:t>
            </a:r>
            <a:r>
              <a:rPr lang="en-US" sz="1400" b="1" dirty="0">
                <a:solidFill>
                  <a:srgbClr val="FFFFFF"/>
                </a:solidFill>
              </a:rPr>
              <a:t> </a:t>
            </a:r>
            <a:r>
              <a:rPr lang="en-US" sz="1400" b="1" dirty="0" err="1">
                <a:solidFill>
                  <a:srgbClr val="FFFFFF"/>
                </a:solidFill>
              </a:rPr>
              <a:t>immédiat</a:t>
            </a:r>
            <a:r>
              <a:rPr lang="en-US" sz="1400" b="1" dirty="0">
                <a:solidFill>
                  <a:srgbClr val="FFFFFF"/>
                </a:solidFill>
              </a:rPr>
              <a:t> </a:t>
            </a:r>
            <a:r>
              <a:rPr lang="en-US" sz="1400" b="1" dirty="0" err="1">
                <a:solidFill>
                  <a:srgbClr val="FFFFFF"/>
                </a:solidFill>
              </a:rPr>
              <a:t>ou</a:t>
            </a:r>
            <a:r>
              <a:rPr lang="en-US" sz="1400" b="1" dirty="0">
                <a:solidFill>
                  <a:srgbClr val="FFFFFF"/>
                </a:solidFill>
              </a:rPr>
              <a:t> à long </a:t>
            </a:r>
            <a:r>
              <a:rPr lang="en-US" sz="1400" b="1" dirty="0" err="1">
                <a:solidFill>
                  <a:srgbClr val="FFFFFF"/>
                </a:solidFill>
              </a:rPr>
              <a:t>terme</a:t>
            </a:r>
            <a:r>
              <a:rPr lang="en-US" sz="1400" b="1" dirty="0">
                <a:solidFill>
                  <a:srgbClr val="FFFFFF"/>
                </a:solidFill>
              </a:rPr>
              <a:t> </a:t>
            </a:r>
            <a:r>
              <a:rPr lang="en-US" sz="1400" b="1" dirty="0" err="1">
                <a:solidFill>
                  <a:srgbClr val="FFFFFF"/>
                </a:solidFill>
              </a:rPr>
              <a:t>représentant</a:t>
            </a:r>
            <a:r>
              <a:rPr lang="en-US" sz="1400" b="1" dirty="0">
                <a:solidFill>
                  <a:srgbClr val="FFFFFF"/>
                </a:solidFill>
              </a:rPr>
              <a:t> </a:t>
            </a:r>
            <a:r>
              <a:rPr lang="en-US" sz="1400" b="1" dirty="0" err="1">
                <a:solidFill>
                  <a:srgbClr val="FFFFFF"/>
                </a:solidFill>
              </a:rPr>
              <a:t>une</a:t>
            </a:r>
            <a:r>
              <a:rPr lang="en-US" sz="1400" b="1" dirty="0">
                <a:solidFill>
                  <a:srgbClr val="FFFFFF"/>
                </a:solidFill>
              </a:rPr>
              <a:t> menace </a:t>
            </a:r>
            <a:r>
              <a:rPr lang="en-US" sz="1400" b="1" dirty="0" err="1">
                <a:solidFill>
                  <a:srgbClr val="FFFFFF"/>
                </a:solidFill>
              </a:rPr>
              <a:t>directe</a:t>
            </a:r>
            <a:r>
              <a:rPr lang="en-US" sz="1400" b="1" dirty="0">
                <a:solidFill>
                  <a:srgbClr val="FFFFFF"/>
                </a:solidFill>
              </a:rPr>
              <a:t> pour la </a:t>
            </a:r>
            <a:r>
              <a:rPr lang="en-US" sz="1400" b="1" dirty="0" err="1">
                <a:solidFill>
                  <a:srgbClr val="FFFFFF"/>
                </a:solidFill>
              </a:rPr>
              <a:t>santé</a:t>
            </a:r>
            <a:r>
              <a:rPr lang="en-US" sz="1400" b="1" dirty="0">
                <a:solidFill>
                  <a:srgbClr val="FFFFFF"/>
                </a:solidFill>
              </a:rPr>
              <a:t> des populations </a:t>
            </a:r>
            <a:r>
              <a:rPr lang="en-US" sz="1400" b="1" dirty="0" err="1">
                <a:solidFill>
                  <a:srgbClr val="FFFFFF"/>
                </a:solidFill>
              </a:rPr>
              <a:t>nécessitant</a:t>
            </a:r>
            <a:r>
              <a:rPr lang="en-US" sz="1400" b="1" dirty="0">
                <a:solidFill>
                  <a:srgbClr val="FFFFFF"/>
                </a:solidFill>
              </a:rPr>
              <a:t> </a:t>
            </a:r>
            <a:r>
              <a:rPr lang="en-US" sz="1400" b="1" dirty="0" err="1">
                <a:solidFill>
                  <a:srgbClr val="FFFFFF"/>
                </a:solidFill>
              </a:rPr>
              <a:t>une</a:t>
            </a:r>
            <a:r>
              <a:rPr lang="en-US" sz="1400" b="1" dirty="0">
                <a:solidFill>
                  <a:srgbClr val="FFFFFF"/>
                </a:solidFill>
              </a:rPr>
              <a:t> </a:t>
            </a:r>
            <a:r>
              <a:rPr lang="en-US" sz="1400" b="1" dirty="0" err="1">
                <a:solidFill>
                  <a:srgbClr val="FFFFFF"/>
                </a:solidFill>
              </a:rPr>
              <a:t>réponse</a:t>
            </a:r>
            <a:r>
              <a:rPr lang="en-US" sz="1400" b="1" dirty="0">
                <a:solidFill>
                  <a:srgbClr val="FFFFFF"/>
                </a:solidFill>
              </a:rPr>
              <a:t> </a:t>
            </a:r>
            <a:r>
              <a:rPr lang="en-US" sz="1400" b="1" dirty="0" err="1">
                <a:solidFill>
                  <a:srgbClr val="FFFFFF"/>
                </a:solidFill>
              </a:rPr>
              <a:t>adaptée</a:t>
            </a:r>
            <a:r>
              <a:rPr lang="en-US" sz="1400" b="1" dirty="0">
                <a:solidFill>
                  <a:srgbClr val="FFFFFF"/>
                </a:solidFill>
              </a:rPr>
              <a:t> du </a:t>
            </a:r>
            <a:r>
              <a:rPr lang="en-US" sz="1400" b="1" dirty="0" err="1">
                <a:solidFill>
                  <a:srgbClr val="FFFFFF"/>
                </a:solidFill>
              </a:rPr>
              <a:t>système</a:t>
            </a:r>
            <a:r>
              <a:rPr lang="en-US" sz="1400" b="1" dirty="0">
                <a:solidFill>
                  <a:srgbClr val="FFFFFF"/>
                </a:solidFill>
              </a:rPr>
              <a:t> de </a:t>
            </a:r>
            <a:r>
              <a:rPr lang="en-US" sz="1400" b="1" dirty="0" err="1">
                <a:solidFill>
                  <a:srgbClr val="FFFFFF"/>
                </a:solidFill>
              </a:rPr>
              <a:t>santé</a:t>
            </a:r>
            <a:r>
              <a:rPr lang="en-US" sz="1400" b="1" dirty="0">
                <a:solidFill>
                  <a:srgbClr val="FFFFFF"/>
                </a:solidFill>
              </a:rPr>
              <a:t>. Parmi </a:t>
            </a:r>
            <a:r>
              <a:rPr lang="en-US" sz="1400" b="1" dirty="0" err="1">
                <a:solidFill>
                  <a:srgbClr val="FFFFFF"/>
                </a:solidFill>
              </a:rPr>
              <a:t>ces</a:t>
            </a:r>
            <a:r>
              <a:rPr lang="en-US" sz="1400" b="1" dirty="0">
                <a:solidFill>
                  <a:srgbClr val="FFFFFF"/>
                </a:solidFill>
              </a:rPr>
              <a:t> </a:t>
            </a:r>
            <a:r>
              <a:rPr lang="en-US" sz="1400" b="1" dirty="0" err="1">
                <a:solidFill>
                  <a:srgbClr val="FFFFFF"/>
                </a:solidFill>
              </a:rPr>
              <a:t>risques</a:t>
            </a:r>
            <a:r>
              <a:rPr lang="en-US" sz="1400" b="1" dirty="0">
                <a:solidFill>
                  <a:srgbClr val="FFFFFF"/>
                </a:solidFill>
              </a:rPr>
              <a:t>, on </a:t>
            </a:r>
            <a:r>
              <a:rPr lang="en-US" sz="1400" b="1" dirty="0" err="1">
                <a:solidFill>
                  <a:srgbClr val="FFFFFF"/>
                </a:solidFill>
              </a:rPr>
              <a:t>recense</a:t>
            </a:r>
            <a:r>
              <a:rPr lang="en-US" sz="1400" b="1" dirty="0">
                <a:solidFill>
                  <a:srgbClr val="FFFFFF"/>
                </a:solidFill>
              </a:rPr>
              <a:t> </a:t>
            </a:r>
            <a:r>
              <a:rPr lang="en-US" sz="1400" b="1" dirty="0" err="1">
                <a:solidFill>
                  <a:srgbClr val="FFFFFF"/>
                </a:solidFill>
              </a:rPr>
              <a:t>notamment</a:t>
            </a:r>
            <a:r>
              <a:rPr lang="en-US" sz="1400" b="1" dirty="0">
                <a:solidFill>
                  <a:srgbClr val="FFFFFF"/>
                </a:solidFill>
              </a:rPr>
              <a:t> les </a:t>
            </a:r>
            <a:r>
              <a:rPr lang="en-US" sz="1400" b="1" dirty="0" err="1">
                <a:solidFill>
                  <a:srgbClr val="FFFFFF"/>
                </a:solidFill>
              </a:rPr>
              <a:t>risques</a:t>
            </a:r>
            <a:r>
              <a:rPr lang="en-US" sz="1400" b="1" dirty="0">
                <a:solidFill>
                  <a:srgbClr val="FFFFFF"/>
                </a:solidFill>
              </a:rPr>
              <a:t> </a:t>
            </a:r>
            <a:r>
              <a:rPr lang="en-US" sz="1400" b="1" dirty="0" err="1">
                <a:solidFill>
                  <a:srgbClr val="FFFFFF"/>
                </a:solidFill>
              </a:rPr>
              <a:t>infectieux</a:t>
            </a:r>
            <a:r>
              <a:rPr lang="en-US" sz="1400" b="1" dirty="0">
                <a:solidFill>
                  <a:srgbClr val="FFFFFF"/>
                </a:solidFill>
              </a:rPr>
              <a:t> </a:t>
            </a:r>
            <a:r>
              <a:rPr lang="en-US" sz="1400" b="1" dirty="0" err="1">
                <a:solidFill>
                  <a:srgbClr val="FFFFFF"/>
                </a:solidFill>
              </a:rPr>
              <a:t>pouvant</a:t>
            </a:r>
            <a:r>
              <a:rPr lang="en-US" sz="1400" b="1" dirty="0">
                <a:solidFill>
                  <a:srgbClr val="FFFFFF"/>
                </a:solidFill>
              </a:rPr>
              <a:t> entrainer </a:t>
            </a:r>
            <a:r>
              <a:rPr lang="en-US" sz="1400" b="1" dirty="0" err="1">
                <a:solidFill>
                  <a:srgbClr val="FFFFFF"/>
                </a:solidFill>
              </a:rPr>
              <a:t>une</a:t>
            </a:r>
            <a:r>
              <a:rPr lang="en-US" sz="1400" b="1" dirty="0">
                <a:solidFill>
                  <a:srgbClr val="FFFFFF"/>
                </a:solidFill>
              </a:rPr>
              <a:t> contamination de la population (</a:t>
            </a:r>
            <a:r>
              <a:rPr lang="en-US" sz="1400" b="1" dirty="0" err="1">
                <a:solidFill>
                  <a:srgbClr val="FFFFFF"/>
                </a:solidFill>
              </a:rPr>
              <a:t>Ébola</a:t>
            </a:r>
            <a:r>
              <a:rPr lang="en-US" sz="1400" b="1" dirty="0">
                <a:solidFill>
                  <a:srgbClr val="FFFFFF"/>
                </a:solidFill>
              </a:rPr>
              <a:t>, </a:t>
            </a:r>
            <a:r>
              <a:rPr lang="en-US" sz="1400" b="1" dirty="0" err="1">
                <a:solidFill>
                  <a:srgbClr val="FFFFFF"/>
                </a:solidFill>
              </a:rPr>
              <a:t>pandémie</a:t>
            </a:r>
            <a:r>
              <a:rPr lang="en-US" sz="1400" b="1" dirty="0">
                <a:solidFill>
                  <a:srgbClr val="FFFFFF"/>
                </a:solidFill>
              </a:rPr>
              <a:t> </a:t>
            </a:r>
            <a:r>
              <a:rPr lang="en-US" sz="1400" b="1" dirty="0" err="1">
                <a:solidFill>
                  <a:srgbClr val="FFFFFF"/>
                </a:solidFill>
              </a:rPr>
              <a:t>grippale</a:t>
            </a:r>
            <a:r>
              <a:rPr lang="en-US" sz="1400" b="1" dirty="0">
                <a:solidFill>
                  <a:srgbClr val="FFFFFF"/>
                </a:solidFill>
              </a:rPr>
              <a:t>, covid-19...).</a:t>
            </a:r>
          </a:p>
          <a:p>
            <a:pPr algn="ctr">
              <a:lnSpc>
                <a:spcPts val="2431"/>
              </a:lnSpc>
            </a:pPr>
            <a:endParaRPr lang="en-US" sz="1736" dirty="0">
              <a:solidFill>
                <a:srgbClr val="FFFFFF"/>
              </a:solidFill>
              <a:latin typeface="Open Sans Light"/>
            </a:endParaRPr>
          </a:p>
        </p:txBody>
      </p:sp>
      <p:sp>
        <p:nvSpPr>
          <p:cNvPr id="5" name="TextBox 5"/>
          <p:cNvSpPr txBox="1"/>
          <p:nvPr/>
        </p:nvSpPr>
        <p:spPr>
          <a:xfrm>
            <a:off x="3733800" y="827837"/>
            <a:ext cx="5065872" cy="580390"/>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LE RISQUE SANITAIRE</a:t>
            </a:r>
          </a:p>
        </p:txBody>
      </p:sp>
      <p:pic>
        <p:nvPicPr>
          <p:cNvPr id="8" name="Image 7">
            <a:extLst>
              <a:ext uri="{FF2B5EF4-FFF2-40B4-BE49-F238E27FC236}">
                <a16:creationId xmlns:a16="http://schemas.microsoft.com/office/drawing/2014/main" id="{FC6FD203-F649-46AB-A02B-0CE258AB9EDB}"/>
              </a:ext>
            </a:extLst>
          </p:cNvPr>
          <p:cNvPicPr>
            <a:picLocks noChangeAspect="1"/>
          </p:cNvPicPr>
          <p:nvPr/>
        </p:nvPicPr>
        <p:blipFill>
          <a:blip r:embed="rId3"/>
          <a:stretch>
            <a:fillRect/>
          </a:stretch>
        </p:blipFill>
        <p:spPr>
          <a:xfrm>
            <a:off x="8715202" y="947086"/>
            <a:ext cx="685800" cy="461141"/>
          </a:xfrm>
          <a:prstGeom prst="rect">
            <a:avLst/>
          </a:prstGeom>
        </p:spPr>
      </p:pic>
      <p:sp>
        <p:nvSpPr>
          <p:cNvPr id="9" name="Rectangle 8">
            <a:extLst>
              <a:ext uri="{FF2B5EF4-FFF2-40B4-BE49-F238E27FC236}">
                <a16:creationId xmlns:a16="http://schemas.microsoft.com/office/drawing/2014/main" id="{7FE52945-E0F9-4199-B0A2-4415EB12CF51}"/>
              </a:ext>
            </a:extLst>
          </p:cNvPr>
          <p:cNvSpPr/>
          <p:nvPr/>
        </p:nvSpPr>
        <p:spPr>
          <a:xfrm>
            <a:off x="12268200" y="2781300"/>
            <a:ext cx="6019800" cy="7391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4" descr="COVID-19 - Luttons ensemble contre le Covid-19 | Agence régionale de santé  Nouvelle-Aquitaine">
            <a:extLst>
              <a:ext uri="{FF2B5EF4-FFF2-40B4-BE49-F238E27FC236}">
                <a16:creationId xmlns:a16="http://schemas.microsoft.com/office/drawing/2014/main" id="{0B7945EB-6DE9-4F58-8674-02EA7CC476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4802" y="2127917"/>
            <a:ext cx="5064180" cy="62739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7395A06-693F-4281-9F7E-616D8A414947}"/>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F17C21D4-C4ED-4E5C-AFDF-CC5C9F901F27}"/>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12</a:t>
            </a:r>
            <a:endParaRPr lang="fr-FR" dirty="0"/>
          </a:p>
        </p:txBody>
      </p:sp>
      <p:pic>
        <p:nvPicPr>
          <p:cNvPr id="13" name="Image 12">
            <a:extLst>
              <a:ext uri="{FF2B5EF4-FFF2-40B4-BE49-F238E27FC236}">
                <a16:creationId xmlns:a16="http://schemas.microsoft.com/office/drawing/2014/main" id="{168C267D-E214-4567-8D75-DDD3B35AE933}"/>
              </a:ext>
            </a:extLst>
          </p:cNvPr>
          <p:cNvPicPr>
            <a:picLocks noChangeAspect="1"/>
          </p:cNvPicPr>
          <p:nvPr/>
        </p:nvPicPr>
        <p:blipFill>
          <a:blip r:embed="rId5"/>
          <a:stretch>
            <a:fillRect/>
          </a:stretch>
        </p:blipFill>
        <p:spPr>
          <a:xfrm>
            <a:off x="3569625" y="2236064"/>
            <a:ext cx="328350" cy="37886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77969" y="0"/>
            <a:ext cx="18010031" cy="10475835"/>
          </a:xfrm>
          <a:prstGeom prst="rect">
            <a:avLst/>
          </a:prstGeom>
        </p:spPr>
      </p:pic>
      <p:sp>
        <p:nvSpPr>
          <p:cNvPr id="3" name="TextBox 3"/>
          <p:cNvSpPr txBox="1"/>
          <p:nvPr/>
        </p:nvSpPr>
        <p:spPr>
          <a:xfrm>
            <a:off x="8839200" y="4533900"/>
            <a:ext cx="2954982" cy="863600"/>
          </a:xfrm>
          <a:prstGeom prst="rect">
            <a:avLst/>
          </a:prstGeom>
        </p:spPr>
        <p:txBody>
          <a:bodyPr lIns="0" tIns="0" rIns="0" bIns="0" rtlCol="0" anchor="t">
            <a:spAutoFit/>
          </a:bodyPr>
          <a:lstStyle/>
          <a:p>
            <a:pPr algn="ctr">
              <a:lnSpc>
                <a:spcPts val="7000"/>
              </a:lnSpc>
            </a:pPr>
            <a:r>
              <a:rPr lang="en-US" sz="5000" dirty="0">
                <a:solidFill>
                  <a:srgbClr val="000000"/>
                </a:solidFill>
                <a:latin typeface="Open Sans Light Bold"/>
              </a:rPr>
              <a:t>ANNEXES</a:t>
            </a:r>
          </a:p>
        </p:txBody>
      </p:sp>
      <p:sp>
        <p:nvSpPr>
          <p:cNvPr id="4" name="Rectangle 3">
            <a:extLst>
              <a:ext uri="{FF2B5EF4-FFF2-40B4-BE49-F238E27FC236}">
                <a16:creationId xmlns:a16="http://schemas.microsoft.com/office/drawing/2014/main" id="{3FB90C80-C91E-40E0-B47F-F02396E1E708}"/>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6FFECC8C-C609-47B5-BB54-E2281F0015CB}"/>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14</a:t>
            </a:r>
            <a:endParaRPr lang="fr-F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10849" y="0"/>
            <a:ext cx="18077151" cy="10514876"/>
          </a:xfrm>
          <a:prstGeom prst="rect">
            <a:avLst/>
          </a:prstGeom>
        </p:spPr>
      </p:pic>
      <p:sp>
        <p:nvSpPr>
          <p:cNvPr id="4" name="TextBox 4"/>
          <p:cNvSpPr txBox="1"/>
          <p:nvPr/>
        </p:nvSpPr>
        <p:spPr>
          <a:xfrm>
            <a:off x="4648200" y="507156"/>
            <a:ext cx="12134182" cy="574196"/>
          </a:xfrm>
          <a:prstGeom prst="rect">
            <a:avLst/>
          </a:prstGeom>
        </p:spPr>
        <p:txBody>
          <a:bodyPr wrap="square" lIns="0" tIns="0" rIns="0" bIns="0" rtlCol="0" anchor="t">
            <a:spAutoFit/>
          </a:bodyPr>
          <a:lstStyle/>
          <a:p>
            <a:pPr>
              <a:lnSpc>
                <a:spcPts val="4759"/>
              </a:lnSpc>
            </a:pPr>
            <a:r>
              <a:rPr lang="en-US" sz="3399" dirty="0">
                <a:solidFill>
                  <a:srgbClr val="273854"/>
                </a:solidFill>
                <a:latin typeface="Open Sans Light Bold"/>
              </a:rPr>
              <a:t>CARTE 1 : RISQUE INONDATION</a:t>
            </a:r>
          </a:p>
        </p:txBody>
      </p:sp>
      <p:pic>
        <p:nvPicPr>
          <p:cNvPr id="5" name="Image 4">
            <a:extLst>
              <a:ext uri="{FF2B5EF4-FFF2-40B4-BE49-F238E27FC236}">
                <a16:creationId xmlns:a16="http://schemas.microsoft.com/office/drawing/2014/main" id="{2B55C8FC-059C-4514-BD05-FFE1070D67FB}"/>
              </a:ext>
            </a:extLst>
          </p:cNvPr>
          <p:cNvPicPr>
            <a:picLocks noChangeAspect="1"/>
          </p:cNvPicPr>
          <p:nvPr/>
        </p:nvPicPr>
        <p:blipFill>
          <a:blip r:embed="rId3"/>
          <a:stretch>
            <a:fillRect/>
          </a:stretch>
        </p:blipFill>
        <p:spPr>
          <a:xfrm>
            <a:off x="4014787" y="572972"/>
            <a:ext cx="504825" cy="457200"/>
          </a:xfrm>
          <a:prstGeom prst="rect">
            <a:avLst/>
          </a:prstGeom>
        </p:spPr>
      </p:pic>
      <p:sp>
        <p:nvSpPr>
          <p:cNvPr id="6" name="Rectangle 5">
            <a:extLst>
              <a:ext uri="{FF2B5EF4-FFF2-40B4-BE49-F238E27FC236}">
                <a16:creationId xmlns:a16="http://schemas.microsoft.com/office/drawing/2014/main" id="{AEA4596F-13EA-438E-A7A6-71DC554D4763}"/>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5FFF3F93-2774-4BA0-88F6-A6E5E606A339}"/>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16</a:t>
            </a:r>
            <a:endParaRPr lang="fr-FR" dirty="0"/>
          </a:p>
        </p:txBody>
      </p:sp>
      <p:pic>
        <p:nvPicPr>
          <p:cNvPr id="9" name="Image 8" descr="Une image contenant carte&#10;&#10;Description générée automatiquement">
            <a:extLst>
              <a:ext uri="{FF2B5EF4-FFF2-40B4-BE49-F238E27FC236}">
                <a16:creationId xmlns:a16="http://schemas.microsoft.com/office/drawing/2014/main" id="{76A5FABD-BDA0-5733-C4DB-8974573417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1081352"/>
            <a:ext cx="12773084" cy="903443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400" y="0"/>
            <a:ext cx="18077151" cy="10514876"/>
          </a:xfrm>
          <a:prstGeom prst="rect">
            <a:avLst/>
          </a:prstGeom>
        </p:spPr>
      </p:pic>
      <p:sp>
        <p:nvSpPr>
          <p:cNvPr id="4" name="TextBox 4"/>
          <p:cNvSpPr txBox="1"/>
          <p:nvPr/>
        </p:nvSpPr>
        <p:spPr>
          <a:xfrm>
            <a:off x="3661200" y="421615"/>
            <a:ext cx="10449950" cy="574196"/>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CARTE 2 : LES RISQUES INDUSTRIELS ET TMD </a:t>
            </a:r>
          </a:p>
        </p:txBody>
      </p:sp>
      <p:pic>
        <p:nvPicPr>
          <p:cNvPr id="5" name="Image 4">
            <a:extLst>
              <a:ext uri="{FF2B5EF4-FFF2-40B4-BE49-F238E27FC236}">
                <a16:creationId xmlns:a16="http://schemas.microsoft.com/office/drawing/2014/main" id="{70F3ACB1-DA1C-4F84-9EBE-4DBD34D9D0D1}"/>
              </a:ext>
            </a:extLst>
          </p:cNvPr>
          <p:cNvPicPr>
            <a:picLocks noChangeAspect="1"/>
          </p:cNvPicPr>
          <p:nvPr/>
        </p:nvPicPr>
        <p:blipFill>
          <a:blip r:embed="rId3"/>
          <a:stretch>
            <a:fillRect/>
          </a:stretch>
        </p:blipFill>
        <p:spPr>
          <a:xfrm>
            <a:off x="3452811" y="538611"/>
            <a:ext cx="504825" cy="457200"/>
          </a:xfrm>
          <a:prstGeom prst="rect">
            <a:avLst/>
          </a:prstGeom>
        </p:spPr>
      </p:pic>
      <p:sp>
        <p:nvSpPr>
          <p:cNvPr id="6" name="Rectangle 5">
            <a:extLst>
              <a:ext uri="{FF2B5EF4-FFF2-40B4-BE49-F238E27FC236}">
                <a16:creationId xmlns:a16="http://schemas.microsoft.com/office/drawing/2014/main" id="{BF6692FA-B15C-46EC-AA28-F56E378B12A3}"/>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B1447AD-AA1B-41F1-B77D-D98B3653B11F}"/>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17</a:t>
            </a:r>
            <a:endParaRPr lang="fr-FR" dirty="0"/>
          </a:p>
        </p:txBody>
      </p:sp>
      <p:pic>
        <p:nvPicPr>
          <p:cNvPr id="9" name="Image 8" descr="Une image contenant carte&#10;&#10;Description générée automatiquement">
            <a:extLst>
              <a:ext uri="{FF2B5EF4-FFF2-40B4-BE49-F238E27FC236}">
                <a16:creationId xmlns:a16="http://schemas.microsoft.com/office/drawing/2014/main" id="{BC084E1E-76EE-ED77-1E95-D64B26C32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5557" y="995811"/>
            <a:ext cx="12970729" cy="917419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400" y="0"/>
            <a:ext cx="18077151" cy="10514876"/>
          </a:xfrm>
          <a:prstGeom prst="rect">
            <a:avLst/>
          </a:prstGeom>
        </p:spPr>
      </p:pic>
      <p:sp>
        <p:nvSpPr>
          <p:cNvPr id="4" name="TextBox 4"/>
          <p:cNvSpPr txBox="1"/>
          <p:nvPr/>
        </p:nvSpPr>
        <p:spPr>
          <a:xfrm>
            <a:off x="3276600" y="421615"/>
            <a:ext cx="10449950" cy="574196"/>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CARTE 3 : LES RISQUES GEOLOGIQUES</a:t>
            </a:r>
          </a:p>
        </p:txBody>
      </p:sp>
      <p:pic>
        <p:nvPicPr>
          <p:cNvPr id="5" name="Image 4">
            <a:extLst>
              <a:ext uri="{FF2B5EF4-FFF2-40B4-BE49-F238E27FC236}">
                <a16:creationId xmlns:a16="http://schemas.microsoft.com/office/drawing/2014/main" id="{70F3ACB1-DA1C-4F84-9EBE-4DBD34D9D0D1}"/>
              </a:ext>
            </a:extLst>
          </p:cNvPr>
          <p:cNvPicPr>
            <a:picLocks noChangeAspect="1"/>
          </p:cNvPicPr>
          <p:nvPr/>
        </p:nvPicPr>
        <p:blipFill>
          <a:blip r:embed="rId3"/>
          <a:stretch>
            <a:fillRect/>
          </a:stretch>
        </p:blipFill>
        <p:spPr>
          <a:xfrm>
            <a:off x="3452811" y="538611"/>
            <a:ext cx="504825" cy="457200"/>
          </a:xfrm>
          <a:prstGeom prst="rect">
            <a:avLst/>
          </a:prstGeom>
        </p:spPr>
      </p:pic>
      <p:sp>
        <p:nvSpPr>
          <p:cNvPr id="6" name="Rectangle 5">
            <a:extLst>
              <a:ext uri="{FF2B5EF4-FFF2-40B4-BE49-F238E27FC236}">
                <a16:creationId xmlns:a16="http://schemas.microsoft.com/office/drawing/2014/main" id="{BF6692FA-B15C-46EC-AA28-F56E378B12A3}"/>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B1447AD-AA1B-41F1-B77D-D98B3653B11F}"/>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17</a:t>
            </a:r>
            <a:endParaRPr lang="fr-FR" dirty="0"/>
          </a:p>
        </p:txBody>
      </p:sp>
      <p:pic>
        <p:nvPicPr>
          <p:cNvPr id="8" name="Image 7" descr="Une image contenant carte&#10;&#10;Description générée automatiquement">
            <a:extLst>
              <a:ext uri="{FF2B5EF4-FFF2-40B4-BE49-F238E27FC236}">
                <a16:creationId xmlns:a16="http://schemas.microsoft.com/office/drawing/2014/main" id="{30DEF74E-CB95-CB5F-E4CC-05711A309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6200" y="1257300"/>
            <a:ext cx="12779446" cy="8869574"/>
          </a:xfrm>
          <a:prstGeom prst="rect">
            <a:avLst/>
          </a:prstGeom>
        </p:spPr>
      </p:pic>
    </p:spTree>
    <p:extLst>
      <p:ext uri="{BB962C8B-B14F-4D97-AF65-F5344CB8AC3E}">
        <p14:creationId xmlns:p14="http://schemas.microsoft.com/office/powerpoint/2010/main" val="136507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6715" y="1706"/>
            <a:ext cx="18077151" cy="10514876"/>
          </a:xfrm>
          <a:prstGeom prst="rect">
            <a:avLst/>
          </a:prstGeom>
        </p:spPr>
      </p:pic>
      <p:sp>
        <p:nvSpPr>
          <p:cNvPr id="4" name="TextBox 4"/>
          <p:cNvSpPr txBox="1"/>
          <p:nvPr/>
        </p:nvSpPr>
        <p:spPr>
          <a:xfrm>
            <a:off x="3276600" y="421615"/>
            <a:ext cx="10449950" cy="574196"/>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CARTE 4 : ZONAGE DU PPRT DE CRODA</a:t>
            </a:r>
          </a:p>
        </p:txBody>
      </p:sp>
      <p:pic>
        <p:nvPicPr>
          <p:cNvPr id="5" name="Image 4">
            <a:extLst>
              <a:ext uri="{FF2B5EF4-FFF2-40B4-BE49-F238E27FC236}">
                <a16:creationId xmlns:a16="http://schemas.microsoft.com/office/drawing/2014/main" id="{70F3ACB1-DA1C-4F84-9EBE-4DBD34D9D0D1}"/>
              </a:ext>
            </a:extLst>
          </p:cNvPr>
          <p:cNvPicPr>
            <a:picLocks noChangeAspect="1"/>
          </p:cNvPicPr>
          <p:nvPr/>
        </p:nvPicPr>
        <p:blipFill>
          <a:blip r:embed="rId3"/>
          <a:stretch>
            <a:fillRect/>
          </a:stretch>
        </p:blipFill>
        <p:spPr>
          <a:xfrm>
            <a:off x="3452811" y="538611"/>
            <a:ext cx="504825" cy="457200"/>
          </a:xfrm>
          <a:prstGeom prst="rect">
            <a:avLst/>
          </a:prstGeom>
        </p:spPr>
      </p:pic>
      <p:sp>
        <p:nvSpPr>
          <p:cNvPr id="6" name="Rectangle 5">
            <a:extLst>
              <a:ext uri="{FF2B5EF4-FFF2-40B4-BE49-F238E27FC236}">
                <a16:creationId xmlns:a16="http://schemas.microsoft.com/office/drawing/2014/main" id="{BF6692FA-B15C-46EC-AA28-F56E378B12A3}"/>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B1447AD-AA1B-41F1-B77D-D98B3653B11F}"/>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17</a:t>
            </a:r>
            <a:endParaRPr lang="fr-FR" dirty="0"/>
          </a:p>
        </p:txBody>
      </p:sp>
      <p:pic>
        <p:nvPicPr>
          <p:cNvPr id="8" name="Image 7" descr="Une image contenant carte&#10;&#10;Description générée automatiquement">
            <a:extLst>
              <a:ext uri="{FF2B5EF4-FFF2-40B4-BE49-F238E27FC236}">
                <a16:creationId xmlns:a16="http://schemas.microsoft.com/office/drawing/2014/main" id="{46A08776-D8B1-1F8D-B673-04721734F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957180"/>
            <a:ext cx="12942246" cy="9029752"/>
          </a:xfrm>
          <a:prstGeom prst="rect">
            <a:avLst/>
          </a:prstGeom>
        </p:spPr>
      </p:pic>
    </p:spTree>
    <p:extLst>
      <p:ext uri="{BB962C8B-B14F-4D97-AF65-F5344CB8AC3E}">
        <p14:creationId xmlns:p14="http://schemas.microsoft.com/office/powerpoint/2010/main" val="104072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46731" y="0"/>
            <a:ext cx="17941269" cy="10435838"/>
          </a:xfrm>
          <a:prstGeom prst="rect">
            <a:avLst/>
          </a:prstGeom>
        </p:spPr>
      </p:pic>
      <p:grpSp>
        <p:nvGrpSpPr>
          <p:cNvPr id="3" name="Group 3"/>
          <p:cNvGrpSpPr/>
          <p:nvPr/>
        </p:nvGrpSpPr>
        <p:grpSpPr>
          <a:xfrm>
            <a:off x="13200424" y="5838688"/>
            <a:ext cx="4868934" cy="2005804"/>
            <a:chOff x="0" y="0"/>
            <a:chExt cx="2360238" cy="1072132"/>
          </a:xfrm>
        </p:grpSpPr>
        <p:sp>
          <p:nvSpPr>
            <p:cNvPr id="4" name="Freeform 4"/>
            <p:cNvSpPr/>
            <p:nvPr/>
          </p:nvSpPr>
          <p:spPr>
            <a:xfrm>
              <a:off x="0" y="0"/>
              <a:ext cx="2360238" cy="1072132"/>
            </a:xfrm>
            <a:custGeom>
              <a:avLst/>
              <a:gdLst/>
              <a:ahLst/>
              <a:cxnLst/>
              <a:rect l="l" t="t" r="r" b="b"/>
              <a:pathLst>
                <a:path w="2360238" h="1072132">
                  <a:moveTo>
                    <a:pt x="0" y="0"/>
                  </a:moveTo>
                  <a:lnTo>
                    <a:pt x="2360238" y="0"/>
                  </a:lnTo>
                  <a:lnTo>
                    <a:pt x="2360238" y="1072132"/>
                  </a:lnTo>
                  <a:lnTo>
                    <a:pt x="0" y="1072132"/>
                  </a:lnTo>
                  <a:close/>
                </a:path>
              </a:pathLst>
            </a:custGeom>
            <a:solidFill>
              <a:srgbClr val="D9D9D9"/>
            </a:solidFill>
          </p:spPr>
        </p:sp>
      </p:grpSp>
      <p:grpSp>
        <p:nvGrpSpPr>
          <p:cNvPr id="5" name="Group 5"/>
          <p:cNvGrpSpPr/>
          <p:nvPr/>
        </p:nvGrpSpPr>
        <p:grpSpPr>
          <a:xfrm>
            <a:off x="3715493" y="8365149"/>
            <a:ext cx="6603875" cy="1786301"/>
            <a:chOff x="0" y="0"/>
            <a:chExt cx="2709852" cy="732996"/>
          </a:xfrm>
        </p:grpSpPr>
        <p:sp>
          <p:nvSpPr>
            <p:cNvPr id="6" name="Freeform 6"/>
            <p:cNvSpPr/>
            <p:nvPr/>
          </p:nvSpPr>
          <p:spPr>
            <a:xfrm>
              <a:off x="0" y="0"/>
              <a:ext cx="2709852" cy="732996"/>
            </a:xfrm>
            <a:custGeom>
              <a:avLst/>
              <a:gdLst/>
              <a:ahLst/>
              <a:cxnLst/>
              <a:rect l="l" t="t" r="r" b="b"/>
              <a:pathLst>
                <a:path w="2709852" h="732996">
                  <a:moveTo>
                    <a:pt x="0" y="0"/>
                  </a:moveTo>
                  <a:lnTo>
                    <a:pt x="2709852" y="0"/>
                  </a:lnTo>
                  <a:lnTo>
                    <a:pt x="2709852" y="732996"/>
                  </a:lnTo>
                  <a:lnTo>
                    <a:pt x="0" y="732996"/>
                  </a:lnTo>
                  <a:close/>
                </a:path>
              </a:pathLst>
            </a:custGeom>
            <a:solidFill>
              <a:srgbClr val="D9D9D9"/>
            </a:solidFill>
          </p:spPr>
        </p:sp>
      </p:grpSp>
      <p:grpSp>
        <p:nvGrpSpPr>
          <p:cNvPr id="7" name="Group 7"/>
          <p:cNvGrpSpPr/>
          <p:nvPr/>
        </p:nvGrpSpPr>
        <p:grpSpPr>
          <a:xfrm>
            <a:off x="13215209" y="8614058"/>
            <a:ext cx="4816618" cy="1427354"/>
            <a:chOff x="0" y="0"/>
            <a:chExt cx="1763295" cy="482833"/>
          </a:xfrm>
        </p:grpSpPr>
        <p:sp>
          <p:nvSpPr>
            <p:cNvPr id="8" name="Freeform 8"/>
            <p:cNvSpPr/>
            <p:nvPr/>
          </p:nvSpPr>
          <p:spPr>
            <a:xfrm>
              <a:off x="0" y="0"/>
              <a:ext cx="1763295" cy="482833"/>
            </a:xfrm>
            <a:custGeom>
              <a:avLst/>
              <a:gdLst/>
              <a:ahLst/>
              <a:cxnLst/>
              <a:rect l="l" t="t" r="r" b="b"/>
              <a:pathLst>
                <a:path w="1763295" h="482833">
                  <a:moveTo>
                    <a:pt x="0" y="0"/>
                  </a:moveTo>
                  <a:lnTo>
                    <a:pt x="1763295" y="0"/>
                  </a:lnTo>
                  <a:lnTo>
                    <a:pt x="1763295" y="482833"/>
                  </a:lnTo>
                  <a:lnTo>
                    <a:pt x="0" y="482833"/>
                  </a:lnTo>
                  <a:close/>
                </a:path>
              </a:pathLst>
            </a:custGeom>
            <a:solidFill>
              <a:srgbClr val="D9D9D9"/>
            </a:solidFill>
          </p:spPr>
        </p:sp>
      </p:grpSp>
      <p:sp>
        <p:nvSpPr>
          <p:cNvPr id="9" name="TextBox 9"/>
          <p:cNvSpPr txBox="1"/>
          <p:nvPr/>
        </p:nvSpPr>
        <p:spPr>
          <a:xfrm>
            <a:off x="13278815" y="5811748"/>
            <a:ext cx="4816618" cy="2382960"/>
          </a:xfrm>
          <a:prstGeom prst="rect">
            <a:avLst/>
          </a:prstGeom>
        </p:spPr>
        <p:txBody>
          <a:bodyPr wrap="square" lIns="0" tIns="0" rIns="0" bIns="0" rtlCol="0" anchor="t">
            <a:spAutoFit/>
          </a:bodyPr>
          <a:lstStyle/>
          <a:p>
            <a:pPr>
              <a:lnSpc>
                <a:spcPts val="3169"/>
              </a:lnSpc>
            </a:pPr>
            <a:r>
              <a:rPr lang="en-US" sz="2000" u="sng" dirty="0"/>
              <a:t>https://www.georisques.gouv.fr/</a:t>
            </a:r>
          </a:p>
          <a:p>
            <a:pPr>
              <a:lnSpc>
                <a:spcPts val="3169"/>
              </a:lnSpc>
            </a:pPr>
            <a:r>
              <a:rPr lang="en-US" sz="2000" u="sng" dirty="0"/>
              <a:t>https://www.pas-de-calais.gouv.fr/</a:t>
            </a:r>
          </a:p>
          <a:p>
            <a:pPr>
              <a:lnSpc>
                <a:spcPts val="3169"/>
              </a:lnSpc>
            </a:pPr>
            <a:r>
              <a:rPr lang="en-US" sz="2000" u="sng" dirty="0"/>
              <a:t>http://www.commune-labeuvriere.fr/</a:t>
            </a:r>
          </a:p>
          <a:p>
            <a:pPr>
              <a:lnSpc>
                <a:spcPts val="3169"/>
              </a:lnSpc>
            </a:pPr>
            <a:r>
              <a:rPr lang="en-US" sz="2000" u="sng" dirty="0">
                <a:hlinkClick r:id="rId3">
                  <a:extLst>
                    <a:ext uri="{A12FA001-AC4F-418D-AE19-62706E023703}">
                      <ahyp:hlinkClr xmlns:ahyp="http://schemas.microsoft.com/office/drawing/2018/hyperlinkcolor" val="tx"/>
                    </a:ext>
                  </a:extLst>
                </a:hlinkClick>
              </a:rPr>
              <a:t>https://www.bethunebruay.fr/fr</a:t>
            </a:r>
            <a:endParaRPr lang="en-US" sz="2000" u="sng" dirty="0"/>
          </a:p>
          <a:p>
            <a:pPr>
              <a:lnSpc>
                <a:spcPts val="3169"/>
              </a:lnSpc>
            </a:pPr>
            <a:r>
              <a:rPr lang="en-US" sz="2000" u="sng" dirty="0"/>
              <a:t>https://www.sage-lys.net/index.php/symsagel</a:t>
            </a:r>
          </a:p>
          <a:p>
            <a:pPr algn="ctr">
              <a:lnSpc>
                <a:spcPts val="3169"/>
              </a:lnSpc>
            </a:pPr>
            <a:endParaRPr lang="en-US" sz="799" dirty="0">
              <a:solidFill>
                <a:srgbClr val="FF1616"/>
              </a:solidFill>
              <a:latin typeface="Arimo"/>
            </a:endParaRPr>
          </a:p>
        </p:txBody>
      </p:sp>
      <p:sp>
        <p:nvSpPr>
          <p:cNvPr id="10" name="TextBox 10"/>
          <p:cNvSpPr txBox="1"/>
          <p:nvPr/>
        </p:nvSpPr>
        <p:spPr>
          <a:xfrm>
            <a:off x="13486167" y="8958273"/>
            <a:ext cx="4816618" cy="1080296"/>
          </a:xfrm>
          <a:prstGeom prst="rect">
            <a:avLst/>
          </a:prstGeom>
        </p:spPr>
        <p:txBody>
          <a:bodyPr lIns="0" tIns="0" rIns="0" bIns="0" rtlCol="0" anchor="t">
            <a:spAutoFit/>
          </a:bodyPr>
          <a:lstStyle/>
          <a:p>
            <a:pPr>
              <a:lnSpc>
                <a:spcPts val="3033"/>
              </a:lnSpc>
            </a:pPr>
            <a:r>
              <a:rPr lang="en-US" sz="2000" dirty="0"/>
              <a:t>France Bleu Nord • Lille • 87.8 MHz</a:t>
            </a:r>
          </a:p>
          <a:p>
            <a:pPr>
              <a:lnSpc>
                <a:spcPts val="3033"/>
              </a:lnSpc>
            </a:pPr>
            <a:r>
              <a:rPr lang="en-US" sz="2000" dirty="0"/>
              <a:t>France Inter Lille • 103.7MHz </a:t>
            </a:r>
          </a:p>
          <a:p>
            <a:pPr algn="ctr">
              <a:lnSpc>
                <a:spcPts val="3033"/>
              </a:lnSpc>
            </a:pPr>
            <a:endParaRPr lang="en-US" sz="764" dirty="0">
              <a:solidFill>
                <a:srgbClr val="FF1616"/>
              </a:solidFill>
              <a:latin typeface="Arimo"/>
            </a:endParaRPr>
          </a:p>
        </p:txBody>
      </p:sp>
      <p:sp>
        <p:nvSpPr>
          <p:cNvPr id="11" name="TextBox 11"/>
          <p:cNvSpPr txBox="1"/>
          <p:nvPr/>
        </p:nvSpPr>
        <p:spPr>
          <a:xfrm>
            <a:off x="3880602" y="8502894"/>
            <a:ext cx="6232711" cy="1746184"/>
          </a:xfrm>
          <a:prstGeom prst="rect">
            <a:avLst/>
          </a:prstGeom>
        </p:spPr>
        <p:txBody>
          <a:bodyPr lIns="0" tIns="0" rIns="0" bIns="0" rtlCol="0" anchor="t">
            <a:spAutoFit/>
          </a:bodyPr>
          <a:lstStyle/>
          <a:p>
            <a:pPr algn="just">
              <a:lnSpc>
                <a:spcPts val="2029"/>
              </a:lnSpc>
            </a:pPr>
            <a:r>
              <a:rPr lang="en-US" sz="1400" dirty="0">
                <a:solidFill>
                  <a:srgbClr val="000000"/>
                </a:solidFill>
              </a:rPr>
              <a:t>Document </a:t>
            </a:r>
            <a:r>
              <a:rPr lang="en-US" sz="1400" dirty="0" err="1">
                <a:solidFill>
                  <a:srgbClr val="000000"/>
                </a:solidFill>
              </a:rPr>
              <a:t>réalisé</a:t>
            </a:r>
            <a:r>
              <a:rPr lang="en-US" sz="1400" dirty="0">
                <a:solidFill>
                  <a:srgbClr val="000000"/>
                </a:solidFill>
              </a:rPr>
              <a:t> par le SYMSAGEL </a:t>
            </a:r>
            <a:r>
              <a:rPr lang="en-US" sz="1400" dirty="0" err="1">
                <a:solidFill>
                  <a:srgbClr val="000000"/>
                </a:solidFill>
              </a:rPr>
              <a:t>en</a:t>
            </a:r>
            <a:r>
              <a:rPr lang="en-US" sz="1400" dirty="0">
                <a:solidFill>
                  <a:srgbClr val="000000"/>
                </a:solidFill>
              </a:rPr>
              <a:t> collaboration avec la commune  de </a:t>
            </a:r>
            <a:r>
              <a:rPr lang="en-US" sz="1400" dirty="0" err="1">
                <a:solidFill>
                  <a:srgbClr val="000000"/>
                </a:solidFill>
              </a:rPr>
              <a:t>Labeuvrière</a:t>
            </a:r>
            <a:r>
              <a:rPr lang="en-US" sz="1400" dirty="0">
                <a:solidFill>
                  <a:srgbClr val="000000"/>
                </a:solidFill>
              </a:rPr>
              <a:t>.</a:t>
            </a:r>
          </a:p>
          <a:p>
            <a:pPr algn="just">
              <a:lnSpc>
                <a:spcPts val="2029"/>
              </a:lnSpc>
            </a:pPr>
            <a:r>
              <a:rPr lang="en-US" sz="1400" dirty="0">
                <a:solidFill>
                  <a:srgbClr val="000000"/>
                </a:solidFill>
              </a:rPr>
              <a:t>Edition 2021 </a:t>
            </a:r>
          </a:p>
          <a:p>
            <a:pPr algn="just">
              <a:lnSpc>
                <a:spcPts val="2029"/>
              </a:lnSpc>
            </a:pPr>
            <a:r>
              <a:rPr lang="en-US" sz="1400" dirty="0" err="1">
                <a:solidFill>
                  <a:srgbClr val="000000"/>
                </a:solidFill>
              </a:rPr>
              <a:t>Crédits</a:t>
            </a:r>
            <a:r>
              <a:rPr lang="en-US" sz="1400" dirty="0">
                <a:solidFill>
                  <a:srgbClr val="000000"/>
                </a:solidFill>
              </a:rPr>
              <a:t> photos, logos et </a:t>
            </a:r>
            <a:r>
              <a:rPr lang="en-US" sz="1400" dirty="0" err="1">
                <a:solidFill>
                  <a:srgbClr val="000000"/>
                </a:solidFill>
              </a:rPr>
              <a:t>texte</a:t>
            </a:r>
            <a:r>
              <a:rPr lang="en-US" sz="1400" dirty="0">
                <a:solidFill>
                  <a:srgbClr val="000000"/>
                </a:solidFill>
              </a:rPr>
              <a:t> : service-public.fr, géorisque.fr, </a:t>
            </a:r>
            <a:r>
              <a:rPr lang="en-US" sz="1400" dirty="0" err="1">
                <a:solidFill>
                  <a:srgbClr val="000000"/>
                </a:solidFill>
              </a:rPr>
              <a:t>Météo</a:t>
            </a:r>
            <a:r>
              <a:rPr lang="en-US" sz="1400" dirty="0">
                <a:solidFill>
                  <a:srgbClr val="000000"/>
                </a:solidFill>
              </a:rPr>
              <a:t> France, DICRIM de la ville de Dunkerque, gouvernement.fr, DDRM du Nord, DDRM du Pas-de-Calais, DICRIM de </a:t>
            </a:r>
            <a:r>
              <a:rPr lang="en-US" sz="1400" dirty="0" err="1">
                <a:solidFill>
                  <a:srgbClr val="000000"/>
                </a:solidFill>
              </a:rPr>
              <a:t>de</a:t>
            </a:r>
            <a:r>
              <a:rPr lang="en-US" sz="1400" dirty="0">
                <a:solidFill>
                  <a:srgbClr val="000000"/>
                </a:solidFill>
              </a:rPr>
              <a:t> la ville de Rouen, DICRIM de </a:t>
            </a:r>
            <a:r>
              <a:rPr lang="en-US" sz="1400" dirty="0" err="1">
                <a:solidFill>
                  <a:srgbClr val="000000"/>
                </a:solidFill>
              </a:rPr>
              <a:t>Serques</a:t>
            </a:r>
            <a:r>
              <a:rPr lang="en-US" sz="1400" dirty="0">
                <a:solidFill>
                  <a:srgbClr val="000000"/>
                </a:solidFill>
              </a:rPr>
              <a:t>, ergc.ca et </a:t>
            </a:r>
            <a:r>
              <a:rPr lang="en-US" sz="1400" dirty="0" err="1">
                <a:solidFill>
                  <a:srgbClr val="000000"/>
                </a:solidFill>
              </a:rPr>
              <a:t>canva</a:t>
            </a:r>
            <a:r>
              <a:rPr lang="en-US" sz="1400" dirty="0">
                <a:solidFill>
                  <a:srgbClr val="000000"/>
                </a:solidFill>
              </a:rPr>
              <a:t>. </a:t>
            </a:r>
          </a:p>
          <a:p>
            <a:pPr algn="ctr">
              <a:lnSpc>
                <a:spcPts val="2029"/>
              </a:lnSpc>
            </a:pPr>
            <a:endParaRPr lang="en-US" sz="511" dirty="0">
              <a:solidFill>
                <a:srgbClr val="000000"/>
              </a:solidFill>
              <a:latin typeface="Arimo Bold"/>
            </a:endParaRPr>
          </a:p>
        </p:txBody>
      </p:sp>
      <p:sp>
        <p:nvSpPr>
          <p:cNvPr id="12" name="TextBox 12"/>
          <p:cNvSpPr txBox="1"/>
          <p:nvPr/>
        </p:nvSpPr>
        <p:spPr>
          <a:xfrm>
            <a:off x="3902211" y="1047058"/>
            <a:ext cx="4328525" cy="580390"/>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NUMEROS UTILES</a:t>
            </a:r>
          </a:p>
        </p:txBody>
      </p:sp>
      <p:sp>
        <p:nvSpPr>
          <p:cNvPr id="13" name="TextBox 13"/>
          <p:cNvSpPr txBox="1"/>
          <p:nvPr/>
        </p:nvSpPr>
        <p:spPr>
          <a:xfrm>
            <a:off x="13651107" y="5315634"/>
            <a:ext cx="2036017" cy="382206"/>
          </a:xfrm>
          <a:prstGeom prst="rect">
            <a:avLst/>
          </a:prstGeom>
        </p:spPr>
        <p:txBody>
          <a:bodyPr lIns="0" tIns="0" rIns="0" bIns="0" rtlCol="0" anchor="t">
            <a:spAutoFit/>
          </a:bodyPr>
          <a:lstStyle/>
          <a:p>
            <a:pPr algn="ctr">
              <a:lnSpc>
                <a:spcPts val="3127"/>
              </a:lnSpc>
            </a:pPr>
            <a:r>
              <a:rPr lang="en-US" sz="2234" dirty="0">
                <a:solidFill>
                  <a:srgbClr val="273854"/>
                </a:solidFill>
                <a:latin typeface="Open Sans Light Bold"/>
              </a:rPr>
              <a:t>SITE INTERNET</a:t>
            </a:r>
          </a:p>
        </p:txBody>
      </p:sp>
      <p:sp>
        <p:nvSpPr>
          <p:cNvPr id="15" name="TextBox 15"/>
          <p:cNvSpPr txBox="1"/>
          <p:nvPr/>
        </p:nvSpPr>
        <p:spPr>
          <a:xfrm>
            <a:off x="6689061" y="7361772"/>
            <a:ext cx="2957066" cy="574196"/>
          </a:xfrm>
          <a:prstGeom prst="rect">
            <a:avLst/>
          </a:prstGeom>
        </p:spPr>
        <p:txBody>
          <a:bodyPr lIns="0" tIns="0" rIns="0" bIns="0" rtlCol="0" anchor="t">
            <a:spAutoFit/>
          </a:bodyPr>
          <a:lstStyle/>
          <a:p>
            <a:pPr algn="ctr">
              <a:lnSpc>
                <a:spcPts val="4759"/>
              </a:lnSpc>
            </a:pPr>
            <a:r>
              <a:rPr lang="en-US" sz="3399" dirty="0">
                <a:solidFill>
                  <a:srgbClr val="273854"/>
                </a:solidFill>
                <a:latin typeface="Open Sans Light Bold"/>
              </a:rPr>
              <a:t>03.21.57.32.10</a:t>
            </a:r>
          </a:p>
        </p:txBody>
      </p:sp>
      <p:pic>
        <p:nvPicPr>
          <p:cNvPr id="16" name="Image 15">
            <a:extLst>
              <a:ext uri="{FF2B5EF4-FFF2-40B4-BE49-F238E27FC236}">
                <a16:creationId xmlns:a16="http://schemas.microsoft.com/office/drawing/2014/main" id="{C62DA26B-9784-444C-9E9C-A40939A9DBAC}"/>
              </a:ext>
            </a:extLst>
          </p:cNvPr>
          <p:cNvPicPr>
            <a:picLocks noChangeAspect="1"/>
          </p:cNvPicPr>
          <p:nvPr/>
        </p:nvPicPr>
        <p:blipFill>
          <a:blip r:embed="rId4"/>
          <a:stretch>
            <a:fillRect/>
          </a:stretch>
        </p:blipFill>
        <p:spPr>
          <a:xfrm>
            <a:off x="3648662" y="1086499"/>
            <a:ext cx="504825" cy="457200"/>
          </a:xfrm>
          <a:prstGeom prst="rect">
            <a:avLst/>
          </a:prstGeom>
        </p:spPr>
      </p:pic>
      <p:sp>
        <p:nvSpPr>
          <p:cNvPr id="17" name="TextBox 14">
            <a:extLst>
              <a:ext uri="{FF2B5EF4-FFF2-40B4-BE49-F238E27FC236}">
                <a16:creationId xmlns:a16="http://schemas.microsoft.com/office/drawing/2014/main" id="{CCB39664-7BD9-47B0-AA42-B9BBAED16136}"/>
              </a:ext>
            </a:extLst>
          </p:cNvPr>
          <p:cNvSpPr txBox="1"/>
          <p:nvPr/>
        </p:nvSpPr>
        <p:spPr>
          <a:xfrm>
            <a:off x="13513154" y="8115300"/>
            <a:ext cx="1269646" cy="359843"/>
          </a:xfrm>
          <a:prstGeom prst="rect">
            <a:avLst/>
          </a:prstGeom>
        </p:spPr>
        <p:txBody>
          <a:bodyPr wrap="square" lIns="0" tIns="0" rIns="0" bIns="0" rtlCol="0" anchor="t">
            <a:spAutoFit/>
          </a:bodyPr>
          <a:lstStyle/>
          <a:p>
            <a:pPr algn="ctr">
              <a:lnSpc>
                <a:spcPts val="2981"/>
              </a:lnSpc>
            </a:pPr>
            <a:r>
              <a:rPr lang="en-US" sz="2129" dirty="0">
                <a:solidFill>
                  <a:srgbClr val="273854"/>
                </a:solidFill>
                <a:latin typeface="Open Sans Light Bold"/>
              </a:rPr>
              <a:t>RADIOS</a:t>
            </a:r>
          </a:p>
        </p:txBody>
      </p:sp>
      <p:sp>
        <p:nvSpPr>
          <p:cNvPr id="18" name="Rectangle 17">
            <a:extLst>
              <a:ext uri="{FF2B5EF4-FFF2-40B4-BE49-F238E27FC236}">
                <a16:creationId xmlns:a16="http://schemas.microsoft.com/office/drawing/2014/main" id="{327B79B6-D378-4995-930F-192B426D2060}"/>
              </a:ext>
            </a:extLst>
          </p:cNvPr>
          <p:cNvSpPr/>
          <p:nvPr/>
        </p:nvSpPr>
        <p:spPr>
          <a:xfrm>
            <a:off x="10515600" y="4991100"/>
            <a:ext cx="2266034" cy="2370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a:extLst>
              <a:ext uri="{FF2B5EF4-FFF2-40B4-BE49-F238E27FC236}">
                <a16:creationId xmlns:a16="http://schemas.microsoft.com/office/drawing/2014/main" id="{16E92794-E975-4EED-BB51-063652B413E4}"/>
              </a:ext>
            </a:extLst>
          </p:cNvPr>
          <p:cNvPicPr>
            <a:picLocks noChangeAspect="1"/>
          </p:cNvPicPr>
          <p:nvPr/>
        </p:nvPicPr>
        <p:blipFill>
          <a:blip r:embed="rId5"/>
          <a:stretch>
            <a:fillRect/>
          </a:stretch>
        </p:blipFill>
        <p:spPr>
          <a:xfrm>
            <a:off x="10772105" y="5617411"/>
            <a:ext cx="2009529" cy="2036323"/>
          </a:xfrm>
          <a:prstGeom prst="rect">
            <a:avLst/>
          </a:prstGeom>
        </p:spPr>
      </p:pic>
      <p:pic>
        <p:nvPicPr>
          <p:cNvPr id="21" name="Image 20">
            <a:extLst>
              <a:ext uri="{FF2B5EF4-FFF2-40B4-BE49-F238E27FC236}">
                <a16:creationId xmlns:a16="http://schemas.microsoft.com/office/drawing/2014/main" id="{5891463A-FE48-4C95-BFEB-C320FF095587}"/>
              </a:ext>
            </a:extLst>
          </p:cNvPr>
          <p:cNvPicPr>
            <a:picLocks noChangeAspect="1"/>
          </p:cNvPicPr>
          <p:nvPr/>
        </p:nvPicPr>
        <p:blipFill>
          <a:blip r:embed="rId6"/>
          <a:stretch>
            <a:fillRect/>
          </a:stretch>
        </p:blipFill>
        <p:spPr>
          <a:xfrm>
            <a:off x="13171619" y="5356683"/>
            <a:ext cx="328350" cy="378865"/>
          </a:xfrm>
          <a:prstGeom prst="rect">
            <a:avLst/>
          </a:prstGeom>
        </p:spPr>
      </p:pic>
      <p:pic>
        <p:nvPicPr>
          <p:cNvPr id="22" name="Image 21">
            <a:extLst>
              <a:ext uri="{FF2B5EF4-FFF2-40B4-BE49-F238E27FC236}">
                <a16:creationId xmlns:a16="http://schemas.microsoft.com/office/drawing/2014/main" id="{1CA16C99-353D-4011-9B94-29A27E97A4BF}"/>
              </a:ext>
            </a:extLst>
          </p:cNvPr>
          <p:cNvPicPr>
            <a:picLocks noChangeAspect="1"/>
          </p:cNvPicPr>
          <p:nvPr/>
        </p:nvPicPr>
        <p:blipFill>
          <a:blip r:embed="rId6"/>
          <a:stretch>
            <a:fillRect/>
          </a:stretch>
        </p:blipFill>
        <p:spPr>
          <a:xfrm>
            <a:off x="13200424" y="8191500"/>
            <a:ext cx="328350" cy="378865"/>
          </a:xfrm>
          <a:prstGeom prst="rect">
            <a:avLst/>
          </a:prstGeom>
        </p:spPr>
      </p:pic>
      <p:sp>
        <p:nvSpPr>
          <p:cNvPr id="23" name="Rectangle 22">
            <a:extLst>
              <a:ext uri="{FF2B5EF4-FFF2-40B4-BE49-F238E27FC236}">
                <a16:creationId xmlns:a16="http://schemas.microsoft.com/office/drawing/2014/main" id="{81A60C73-589E-41CB-A259-213F5CCC708D}"/>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a:extLst>
              <a:ext uri="{FF2B5EF4-FFF2-40B4-BE49-F238E27FC236}">
                <a16:creationId xmlns:a16="http://schemas.microsoft.com/office/drawing/2014/main" id="{B9EBDAD5-2B22-4B87-B4D0-E9DB17FD6F92}"/>
              </a:ext>
            </a:extLst>
          </p:cNvPr>
          <p:cNvSpPr txBox="1"/>
          <p:nvPr/>
        </p:nvSpPr>
        <p:spPr>
          <a:xfrm>
            <a:off x="17459325" y="9563100"/>
            <a:ext cx="571019" cy="369332"/>
          </a:xfrm>
          <a:prstGeom prst="rect">
            <a:avLst/>
          </a:prstGeom>
          <a:noFill/>
        </p:spPr>
        <p:txBody>
          <a:bodyPr wrap="square">
            <a:spAutoFit/>
          </a:bodyPr>
          <a:lstStyle/>
          <a:p>
            <a:r>
              <a:rPr lang="en-US" dirty="0">
                <a:solidFill>
                  <a:srgbClr val="273854"/>
                </a:solidFill>
                <a:latin typeface="Open Sans Light Bold"/>
              </a:rPr>
              <a:t>18</a:t>
            </a:r>
            <a:endParaRPr lang="fr-F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7089" y="0"/>
            <a:ext cx="17930911" cy="10429813"/>
          </a:xfrm>
          <a:prstGeom prst="rect">
            <a:avLst/>
          </a:prstGeom>
        </p:spPr>
      </p:pic>
      <p:grpSp>
        <p:nvGrpSpPr>
          <p:cNvPr id="3" name="Group 3"/>
          <p:cNvGrpSpPr/>
          <p:nvPr/>
        </p:nvGrpSpPr>
        <p:grpSpPr>
          <a:xfrm>
            <a:off x="4566121" y="2385982"/>
            <a:ext cx="10459524" cy="5657850"/>
            <a:chOff x="0" y="0"/>
            <a:chExt cx="3538160" cy="1913890"/>
          </a:xfrm>
        </p:grpSpPr>
        <p:sp>
          <p:nvSpPr>
            <p:cNvPr id="4" name="Freeform 4"/>
            <p:cNvSpPr/>
            <p:nvPr/>
          </p:nvSpPr>
          <p:spPr>
            <a:xfrm>
              <a:off x="0" y="0"/>
              <a:ext cx="3538160" cy="1913890"/>
            </a:xfrm>
            <a:custGeom>
              <a:avLst/>
              <a:gdLst/>
              <a:ahLst/>
              <a:cxnLst/>
              <a:rect l="l" t="t" r="r" b="b"/>
              <a:pathLst>
                <a:path w="3538160" h="1913890">
                  <a:moveTo>
                    <a:pt x="0" y="0"/>
                  </a:moveTo>
                  <a:lnTo>
                    <a:pt x="3538160" y="0"/>
                  </a:lnTo>
                  <a:lnTo>
                    <a:pt x="3538160" y="1913890"/>
                  </a:lnTo>
                  <a:lnTo>
                    <a:pt x="0" y="1913890"/>
                  </a:lnTo>
                  <a:close/>
                </a:path>
              </a:pathLst>
            </a:custGeom>
            <a:solidFill>
              <a:srgbClr val="D9D9D9"/>
            </a:solidFill>
          </p:spPr>
        </p:sp>
      </p:grpSp>
      <p:sp>
        <p:nvSpPr>
          <p:cNvPr id="5" name="TextBox 5"/>
          <p:cNvSpPr txBox="1"/>
          <p:nvPr/>
        </p:nvSpPr>
        <p:spPr>
          <a:xfrm>
            <a:off x="4343400" y="1332812"/>
            <a:ext cx="5838446" cy="580390"/>
          </a:xfrm>
          <a:prstGeom prst="rect">
            <a:avLst/>
          </a:prstGeom>
        </p:spPr>
        <p:txBody>
          <a:bodyPr wrap="square" lIns="0" tIns="0" rIns="0" bIns="0" rtlCol="0" anchor="t">
            <a:spAutoFit/>
          </a:bodyPr>
          <a:lstStyle/>
          <a:p>
            <a:pPr algn="ctr">
              <a:lnSpc>
                <a:spcPts val="4759"/>
              </a:lnSpc>
            </a:pPr>
            <a:r>
              <a:rPr lang="en-US" sz="3399" dirty="0" err="1">
                <a:solidFill>
                  <a:srgbClr val="273854"/>
                </a:solidFill>
                <a:latin typeface="Open Sans Light Bold"/>
              </a:rPr>
              <a:t>Qu’est</a:t>
            </a:r>
            <a:r>
              <a:rPr lang="en-US" sz="3399" dirty="0">
                <a:solidFill>
                  <a:srgbClr val="273854"/>
                </a:solidFill>
                <a:latin typeface="Open Sans Light Bold"/>
              </a:rPr>
              <a:t> </a:t>
            </a:r>
            <a:r>
              <a:rPr lang="en-US" sz="3399" dirty="0" err="1">
                <a:solidFill>
                  <a:srgbClr val="273854"/>
                </a:solidFill>
                <a:latin typeface="Open Sans Light Bold"/>
              </a:rPr>
              <a:t>ce</a:t>
            </a:r>
            <a:r>
              <a:rPr lang="en-US" sz="3399" dirty="0">
                <a:solidFill>
                  <a:srgbClr val="273854"/>
                </a:solidFill>
                <a:latin typeface="Open Sans Light Bold"/>
              </a:rPr>
              <a:t> </a:t>
            </a:r>
            <a:r>
              <a:rPr lang="en-US" sz="3399" dirty="0" err="1">
                <a:solidFill>
                  <a:srgbClr val="273854"/>
                </a:solidFill>
                <a:latin typeface="Open Sans Light Bold"/>
              </a:rPr>
              <a:t>qu’un</a:t>
            </a:r>
            <a:r>
              <a:rPr lang="en-US" sz="3399" dirty="0">
                <a:solidFill>
                  <a:srgbClr val="273854"/>
                </a:solidFill>
                <a:latin typeface="Open Sans Light Bold"/>
              </a:rPr>
              <a:t> DICRIM ?</a:t>
            </a:r>
          </a:p>
        </p:txBody>
      </p:sp>
      <p:sp>
        <p:nvSpPr>
          <p:cNvPr id="6" name="TextBox 6"/>
          <p:cNvSpPr txBox="1"/>
          <p:nvPr/>
        </p:nvSpPr>
        <p:spPr>
          <a:xfrm>
            <a:off x="4804783" y="2751153"/>
            <a:ext cx="9982200" cy="5349798"/>
          </a:xfrm>
          <a:prstGeom prst="rect">
            <a:avLst/>
          </a:prstGeom>
        </p:spPr>
        <p:txBody>
          <a:bodyPr wrap="square" lIns="0" tIns="0" rIns="0" bIns="0" rtlCol="0" anchor="t">
            <a:spAutoFit/>
          </a:bodyPr>
          <a:lstStyle/>
          <a:p>
            <a:pPr algn="just">
              <a:lnSpc>
                <a:spcPts val="4161"/>
              </a:lnSpc>
            </a:pPr>
            <a:r>
              <a:rPr lang="en-US" sz="2972" dirty="0">
                <a:solidFill>
                  <a:srgbClr val="000000"/>
                </a:solidFill>
              </a:rPr>
              <a:t>Dans le cadre du Plan Communal de </a:t>
            </a:r>
            <a:r>
              <a:rPr lang="en-US" sz="2972" dirty="0" err="1">
                <a:solidFill>
                  <a:srgbClr val="000000"/>
                </a:solidFill>
              </a:rPr>
              <a:t>Sauvegarde</a:t>
            </a:r>
            <a:r>
              <a:rPr lang="en-US" sz="2972" dirty="0">
                <a:solidFill>
                  <a:srgbClr val="000000"/>
                </a:solidFill>
              </a:rPr>
              <a:t> (PCS), la commune de </a:t>
            </a:r>
            <a:r>
              <a:rPr lang="en-US" sz="2972" dirty="0" err="1">
                <a:solidFill>
                  <a:srgbClr val="000000"/>
                </a:solidFill>
              </a:rPr>
              <a:t>Labeuvrière</a:t>
            </a:r>
            <a:r>
              <a:rPr lang="en-US" sz="2972" dirty="0">
                <a:solidFill>
                  <a:srgbClr val="000000"/>
                </a:solidFill>
              </a:rPr>
              <a:t> </a:t>
            </a:r>
            <a:r>
              <a:rPr lang="en-US" sz="2972" dirty="0" err="1">
                <a:solidFill>
                  <a:srgbClr val="000000"/>
                </a:solidFill>
              </a:rPr>
              <a:t>s’organise</a:t>
            </a:r>
            <a:r>
              <a:rPr lang="en-US" sz="2972" dirty="0">
                <a:solidFill>
                  <a:srgbClr val="000000"/>
                </a:solidFill>
              </a:rPr>
              <a:t> et se </a:t>
            </a:r>
            <a:r>
              <a:rPr lang="en-US" sz="2972" dirty="0" err="1">
                <a:solidFill>
                  <a:srgbClr val="000000"/>
                </a:solidFill>
              </a:rPr>
              <a:t>prépare</a:t>
            </a:r>
            <a:r>
              <a:rPr lang="en-US" sz="2972" dirty="0">
                <a:solidFill>
                  <a:srgbClr val="000000"/>
                </a:solidFill>
              </a:rPr>
              <a:t> à </a:t>
            </a:r>
            <a:r>
              <a:rPr lang="en-US" sz="2972" dirty="0" err="1">
                <a:solidFill>
                  <a:srgbClr val="000000"/>
                </a:solidFill>
              </a:rPr>
              <a:t>réagir</a:t>
            </a:r>
            <a:r>
              <a:rPr lang="en-US" sz="2972" dirty="0">
                <a:solidFill>
                  <a:srgbClr val="000000"/>
                </a:solidFill>
              </a:rPr>
              <a:t> au </a:t>
            </a:r>
            <a:r>
              <a:rPr lang="en-US" sz="2972" dirty="0" err="1">
                <a:solidFill>
                  <a:srgbClr val="000000"/>
                </a:solidFill>
              </a:rPr>
              <a:t>mieux</a:t>
            </a:r>
            <a:r>
              <a:rPr lang="en-US" sz="2972" dirty="0">
                <a:solidFill>
                  <a:srgbClr val="000000"/>
                </a:solidFill>
              </a:rPr>
              <a:t> </a:t>
            </a:r>
            <a:r>
              <a:rPr lang="en-US" sz="2972" dirty="0" err="1">
                <a:solidFill>
                  <a:srgbClr val="000000"/>
                </a:solidFill>
              </a:rPr>
              <a:t>en</a:t>
            </a:r>
            <a:r>
              <a:rPr lang="en-US" sz="2972" dirty="0">
                <a:solidFill>
                  <a:srgbClr val="000000"/>
                </a:solidFill>
              </a:rPr>
              <a:t> </a:t>
            </a:r>
            <a:r>
              <a:rPr lang="en-US" sz="2972" dirty="0" err="1">
                <a:solidFill>
                  <a:srgbClr val="000000"/>
                </a:solidFill>
              </a:rPr>
              <a:t>cas</a:t>
            </a:r>
            <a:r>
              <a:rPr lang="en-US" sz="2972" dirty="0">
                <a:solidFill>
                  <a:srgbClr val="000000"/>
                </a:solidFill>
              </a:rPr>
              <a:t> de crise. </a:t>
            </a:r>
            <a:r>
              <a:rPr lang="en-US" sz="2972" dirty="0" err="1">
                <a:solidFill>
                  <a:srgbClr val="000000"/>
                </a:solidFill>
              </a:rPr>
              <a:t>Mais</a:t>
            </a:r>
            <a:r>
              <a:rPr lang="en-US" sz="2972" dirty="0">
                <a:solidFill>
                  <a:srgbClr val="000000"/>
                </a:solidFill>
              </a:rPr>
              <a:t> nous </a:t>
            </a:r>
            <a:r>
              <a:rPr lang="en-US" sz="2972" dirty="0" err="1">
                <a:solidFill>
                  <a:srgbClr val="000000"/>
                </a:solidFill>
              </a:rPr>
              <a:t>avons</a:t>
            </a:r>
            <a:r>
              <a:rPr lang="en-US" sz="2972" dirty="0">
                <a:solidFill>
                  <a:srgbClr val="000000"/>
                </a:solidFill>
              </a:rPr>
              <a:t> </a:t>
            </a:r>
            <a:r>
              <a:rPr lang="en-US" sz="2972" dirty="0" err="1">
                <a:solidFill>
                  <a:srgbClr val="000000"/>
                </a:solidFill>
              </a:rPr>
              <a:t>tous</a:t>
            </a:r>
            <a:r>
              <a:rPr lang="en-US" sz="2972" dirty="0">
                <a:solidFill>
                  <a:srgbClr val="000000"/>
                </a:solidFill>
              </a:rPr>
              <a:t> un </a:t>
            </a:r>
            <a:r>
              <a:rPr lang="en-US" sz="2972" dirty="0" err="1">
                <a:solidFill>
                  <a:srgbClr val="000000"/>
                </a:solidFill>
              </a:rPr>
              <a:t>rôle</a:t>
            </a:r>
            <a:r>
              <a:rPr lang="en-US" sz="2972" dirty="0">
                <a:solidFill>
                  <a:srgbClr val="000000"/>
                </a:solidFill>
              </a:rPr>
              <a:t> à </a:t>
            </a:r>
            <a:r>
              <a:rPr lang="en-US" sz="2972" dirty="0" err="1">
                <a:solidFill>
                  <a:srgbClr val="000000"/>
                </a:solidFill>
              </a:rPr>
              <a:t>jouer</a:t>
            </a:r>
            <a:r>
              <a:rPr lang="en-US" sz="2972" dirty="0">
                <a:solidFill>
                  <a:srgbClr val="000000"/>
                </a:solidFill>
              </a:rPr>
              <a:t> pour limiter les </a:t>
            </a:r>
            <a:r>
              <a:rPr lang="en-US" sz="2972" dirty="0" err="1">
                <a:solidFill>
                  <a:srgbClr val="000000"/>
                </a:solidFill>
              </a:rPr>
              <a:t>conséquences</a:t>
            </a:r>
            <a:r>
              <a:rPr lang="en-US" sz="2972" dirty="0">
                <a:solidFill>
                  <a:srgbClr val="000000"/>
                </a:solidFill>
              </a:rPr>
              <a:t> </a:t>
            </a:r>
            <a:r>
              <a:rPr lang="en-US" sz="2972" dirty="0" err="1">
                <a:solidFill>
                  <a:srgbClr val="000000"/>
                </a:solidFill>
              </a:rPr>
              <a:t>négatives</a:t>
            </a:r>
            <a:r>
              <a:rPr lang="en-US" sz="2972" dirty="0">
                <a:solidFill>
                  <a:srgbClr val="000000"/>
                </a:solidFill>
              </a:rPr>
              <a:t> d’un </a:t>
            </a:r>
            <a:r>
              <a:rPr lang="en-US" sz="2972" dirty="0" err="1">
                <a:solidFill>
                  <a:srgbClr val="000000"/>
                </a:solidFill>
              </a:rPr>
              <a:t>événement</a:t>
            </a:r>
            <a:r>
              <a:rPr lang="en-US" sz="2972" dirty="0">
                <a:solidFill>
                  <a:srgbClr val="000000"/>
                </a:solidFill>
              </a:rPr>
              <a:t> naturel, </a:t>
            </a:r>
            <a:r>
              <a:rPr lang="en-US" sz="2972" dirty="0" err="1">
                <a:solidFill>
                  <a:srgbClr val="000000"/>
                </a:solidFill>
              </a:rPr>
              <a:t>technologique</a:t>
            </a:r>
            <a:r>
              <a:rPr lang="en-US" sz="2972" dirty="0">
                <a:solidFill>
                  <a:srgbClr val="000000"/>
                </a:solidFill>
              </a:rPr>
              <a:t> </a:t>
            </a:r>
            <a:r>
              <a:rPr lang="en-US" sz="2972" dirty="0" err="1">
                <a:solidFill>
                  <a:srgbClr val="000000"/>
                </a:solidFill>
              </a:rPr>
              <a:t>ou</a:t>
            </a:r>
            <a:r>
              <a:rPr lang="en-US" sz="2972" dirty="0">
                <a:solidFill>
                  <a:srgbClr val="000000"/>
                </a:solidFill>
              </a:rPr>
              <a:t> particulier. </a:t>
            </a:r>
            <a:r>
              <a:rPr lang="en-US" sz="2972" dirty="0" err="1">
                <a:solidFill>
                  <a:srgbClr val="000000"/>
                </a:solidFill>
              </a:rPr>
              <a:t>C’est</a:t>
            </a:r>
            <a:r>
              <a:rPr lang="en-US" sz="2972" dirty="0">
                <a:solidFill>
                  <a:srgbClr val="000000"/>
                </a:solidFill>
              </a:rPr>
              <a:t> la raison pour </a:t>
            </a:r>
            <a:r>
              <a:rPr lang="en-US" sz="2972" dirty="0" err="1">
                <a:solidFill>
                  <a:srgbClr val="000000"/>
                </a:solidFill>
              </a:rPr>
              <a:t>laquelle</a:t>
            </a:r>
            <a:r>
              <a:rPr lang="en-US" sz="2972" dirty="0">
                <a:solidFill>
                  <a:srgbClr val="000000"/>
                </a:solidFill>
              </a:rPr>
              <a:t> nous </a:t>
            </a:r>
            <a:r>
              <a:rPr lang="en-US" sz="2972" dirty="0" err="1">
                <a:solidFill>
                  <a:srgbClr val="000000"/>
                </a:solidFill>
              </a:rPr>
              <a:t>vous</a:t>
            </a:r>
            <a:r>
              <a:rPr lang="en-US" sz="2972" dirty="0">
                <a:solidFill>
                  <a:srgbClr val="000000"/>
                </a:solidFill>
              </a:rPr>
              <a:t> </a:t>
            </a:r>
            <a:r>
              <a:rPr lang="en-US" sz="2972" dirty="0" err="1">
                <a:solidFill>
                  <a:srgbClr val="000000"/>
                </a:solidFill>
              </a:rPr>
              <a:t>invitons</a:t>
            </a:r>
            <a:r>
              <a:rPr lang="en-US" sz="2972" dirty="0">
                <a:solidFill>
                  <a:srgbClr val="000000"/>
                </a:solidFill>
              </a:rPr>
              <a:t> à consulter </a:t>
            </a:r>
            <a:r>
              <a:rPr lang="en-US" sz="2972" dirty="0" err="1">
                <a:solidFill>
                  <a:srgbClr val="000000"/>
                </a:solidFill>
              </a:rPr>
              <a:t>ce</a:t>
            </a:r>
            <a:r>
              <a:rPr lang="en-US" sz="2972" dirty="0">
                <a:solidFill>
                  <a:srgbClr val="000000"/>
                </a:solidFill>
              </a:rPr>
              <a:t> Document </a:t>
            </a:r>
            <a:r>
              <a:rPr lang="en-US" sz="2972" dirty="0" err="1">
                <a:solidFill>
                  <a:srgbClr val="000000"/>
                </a:solidFill>
              </a:rPr>
              <a:t>d’Informations</a:t>
            </a:r>
            <a:r>
              <a:rPr lang="en-US" sz="2972" dirty="0">
                <a:solidFill>
                  <a:srgbClr val="000000"/>
                </a:solidFill>
              </a:rPr>
              <a:t> </a:t>
            </a:r>
            <a:r>
              <a:rPr lang="en-US" sz="2972" dirty="0" err="1">
                <a:solidFill>
                  <a:srgbClr val="000000"/>
                </a:solidFill>
              </a:rPr>
              <a:t>Communales</a:t>
            </a:r>
            <a:r>
              <a:rPr lang="en-US" sz="2972" dirty="0">
                <a:solidFill>
                  <a:srgbClr val="000000"/>
                </a:solidFill>
              </a:rPr>
              <a:t> sur les </a:t>
            </a:r>
            <a:r>
              <a:rPr lang="en-US" sz="2972" dirty="0" err="1">
                <a:solidFill>
                  <a:srgbClr val="000000"/>
                </a:solidFill>
              </a:rPr>
              <a:t>RIsques</a:t>
            </a:r>
            <a:r>
              <a:rPr lang="en-US" sz="2972" dirty="0">
                <a:solidFill>
                  <a:srgbClr val="000000"/>
                </a:solidFill>
              </a:rPr>
              <a:t> </a:t>
            </a:r>
            <a:r>
              <a:rPr lang="en-US" sz="2972" dirty="0" err="1">
                <a:solidFill>
                  <a:srgbClr val="000000"/>
                </a:solidFill>
              </a:rPr>
              <a:t>Majeurs</a:t>
            </a:r>
            <a:r>
              <a:rPr lang="en-US" sz="2972" dirty="0">
                <a:solidFill>
                  <a:srgbClr val="000000"/>
                </a:solidFill>
              </a:rPr>
              <a:t> (DICRIM) </a:t>
            </a:r>
            <a:r>
              <a:rPr lang="en-US" sz="2972" dirty="0" err="1">
                <a:solidFill>
                  <a:srgbClr val="000000"/>
                </a:solidFill>
              </a:rPr>
              <a:t>dont</a:t>
            </a:r>
            <a:r>
              <a:rPr lang="en-US" sz="2972" dirty="0">
                <a:solidFill>
                  <a:srgbClr val="000000"/>
                </a:solidFill>
              </a:rPr>
              <a:t> </a:t>
            </a:r>
            <a:r>
              <a:rPr lang="en-US" sz="2972" dirty="0" err="1">
                <a:solidFill>
                  <a:srgbClr val="000000"/>
                </a:solidFill>
              </a:rPr>
              <a:t>l’objectif</a:t>
            </a:r>
            <a:r>
              <a:rPr lang="en-US" sz="2972" dirty="0">
                <a:solidFill>
                  <a:srgbClr val="000000"/>
                </a:solidFill>
              </a:rPr>
              <a:t> </a:t>
            </a:r>
            <a:r>
              <a:rPr lang="en-US" sz="2972" dirty="0" err="1">
                <a:solidFill>
                  <a:srgbClr val="000000"/>
                </a:solidFill>
              </a:rPr>
              <a:t>est</a:t>
            </a:r>
            <a:r>
              <a:rPr lang="en-US" sz="2972" dirty="0">
                <a:solidFill>
                  <a:srgbClr val="000000"/>
                </a:solidFill>
              </a:rPr>
              <a:t> de </a:t>
            </a:r>
            <a:r>
              <a:rPr lang="en-US" sz="2972" dirty="0" err="1">
                <a:solidFill>
                  <a:srgbClr val="000000"/>
                </a:solidFill>
              </a:rPr>
              <a:t>vous</a:t>
            </a:r>
            <a:r>
              <a:rPr lang="en-US" sz="2972" dirty="0">
                <a:solidFill>
                  <a:srgbClr val="000000"/>
                </a:solidFill>
              </a:rPr>
              <a:t> informer des </a:t>
            </a:r>
            <a:r>
              <a:rPr lang="en-US" sz="2972" dirty="0" err="1">
                <a:solidFill>
                  <a:srgbClr val="000000"/>
                </a:solidFill>
              </a:rPr>
              <a:t>risques</a:t>
            </a:r>
            <a:r>
              <a:rPr lang="en-US" sz="2972" dirty="0">
                <a:solidFill>
                  <a:srgbClr val="000000"/>
                </a:solidFill>
              </a:rPr>
              <a:t> </a:t>
            </a:r>
            <a:r>
              <a:rPr lang="en-US" sz="2972" dirty="0" err="1">
                <a:solidFill>
                  <a:srgbClr val="000000"/>
                </a:solidFill>
              </a:rPr>
              <a:t>existants</a:t>
            </a:r>
            <a:r>
              <a:rPr lang="en-US" sz="2972" dirty="0">
                <a:solidFill>
                  <a:srgbClr val="000000"/>
                </a:solidFill>
              </a:rPr>
              <a:t> sur </a:t>
            </a:r>
            <a:r>
              <a:rPr lang="en-US" sz="2972" dirty="0" err="1">
                <a:solidFill>
                  <a:srgbClr val="000000"/>
                </a:solidFill>
              </a:rPr>
              <a:t>notre</a:t>
            </a:r>
            <a:r>
              <a:rPr lang="en-US" sz="2972" dirty="0">
                <a:solidFill>
                  <a:srgbClr val="000000"/>
                </a:solidFill>
              </a:rPr>
              <a:t> </a:t>
            </a:r>
            <a:r>
              <a:rPr lang="en-US" sz="2972" dirty="0" err="1">
                <a:solidFill>
                  <a:srgbClr val="000000"/>
                </a:solidFill>
              </a:rPr>
              <a:t>territoire</a:t>
            </a:r>
            <a:r>
              <a:rPr lang="en-US" sz="2972" dirty="0">
                <a:solidFill>
                  <a:srgbClr val="000000"/>
                </a:solidFill>
              </a:rPr>
              <a:t> et des bons </a:t>
            </a:r>
            <a:r>
              <a:rPr lang="en-US" sz="2972" dirty="0" err="1">
                <a:solidFill>
                  <a:srgbClr val="000000"/>
                </a:solidFill>
              </a:rPr>
              <a:t>gestes</a:t>
            </a:r>
            <a:r>
              <a:rPr lang="en-US" sz="2972" dirty="0">
                <a:solidFill>
                  <a:srgbClr val="000000"/>
                </a:solidFill>
              </a:rPr>
              <a:t> à adopter pour y faire face. </a:t>
            </a:r>
          </a:p>
          <a:p>
            <a:pPr algn="ctr">
              <a:lnSpc>
                <a:spcPts val="4161"/>
              </a:lnSpc>
            </a:pPr>
            <a:endParaRPr lang="en-US" sz="2972" dirty="0">
              <a:solidFill>
                <a:srgbClr val="000000"/>
              </a:solidFill>
              <a:latin typeface="Open Sans Light Bold"/>
            </a:endParaRPr>
          </a:p>
        </p:txBody>
      </p:sp>
      <p:pic>
        <p:nvPicPr>
          <p:cNvPr id="8" name="Image 7">
            <a:extLst>
              <a:ext uri="{FF2B5EF4-FFF2-40B4-BE49-F238E27FC236}">
                <a16:creationId xmlns:a16="http://schemas.microsoft.com/office/drawing/2014/main" id="{B33D78A1-6D33-44ED-9D0B-9269E7394991}"/>
              </a:ext>
            </a:extLst>
          </p:cNvPr>
          <p:cNvPicPr>
            <a:picLocks noChangeAspect="1"/>
          </p:cNvPicPr>
          <p:nvPr/>
        </p:nvPicPr>
        <p:blipFill>
          <a:blip r:embed="rId3"/>
          <a:stretch>
            <a:fillRect/>
          </a:stretch>
        </p:blipFill>
        <p:spPr>
          <a:xfrm>
            <a:off x="10058400" y="1409700"/>
            <a:ext cx="685800" cy="461141"/>
          </a:xfrm>
          <a:prstGeom prst="rect">
            <a:avLst/>
          </a:prstGeom>
        </p:spPr>
      </p:pic>
      <p:sp>
        <p:nvSpPr>
          <p:cNvPr id="9" name="Rectangle 8">
            <a:extLst>
              <a:ext uri="{FF2B5EF4-FFF2-40B4-BE49-F238E27FC236}">
                <a16:creationId xmlns:a16="http://schemas.microsoft.com/office/drawing/2014/main" id="{37DDDC21-8541-489D-9E7A-2052869B2FEE}"/>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786705B-A20C-4B3E-8394-F646F2D7A30F}"/>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2</a:t>
            </a:r>
            <a:endParaRPr lang="fr-F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7089" y="0"/>
            <a:ext cx="17930911" cy="10429813"/>
          </a:xfrm>
          <a:prstGeom prst="rect">
            <a:avLst/>
          </a:prstGeom>
        </p:spPr>
      </p:pic>
      <p:grpSp>
        <p:nvGrpSpPr>
          <p:cNvPr id="3" name="Group 3"/>
          <p:cNvGrpSpPr/>
          <p:nvPr/>
        </p:nvGrpSpPr>
        <p:grpSpPr>
          <a:xfrm>
            <a:off x="4566120" y="2531166"/>
            <a:ext cx="10597679" cy="5888934"/>
            <a:chOff x="0" y="0"/>
            <a:chExt cx="3538160" cy="1913890"/>
          </a:xfrm>
        </p:grpSpPr>
        <p:sp>
          <p:nvSpPr>
            <p:cNvPr id="4" name="Freeform 4"/>
            <p:cNvSpPr/>
            <p:nvPr/>
          </p:nvSpPr>
          <p:spPr>
            <a:xfrm>
              <a:off x="0" y="0"/>
              <a:ext cx="3538160" cy="1913890"/>
            </a:xfrm>
            <a:custGeom>
              <a:avLst/>
              <a:gdLst/>
              <a:ahLst/>
              <a:cxnLst/>
              <a:rect l="l" t="t" r="r" b="b"/>
              <a:pathLst>
                <a:path w="3538160" h="1913890">
                  <a:moveTo>
                    <a:pt x="0" y="0"/>
                  </a:moveTo>
                  <a:lnTo>
                    <a:pt x="3538160" y="0"/>
                  </a:lnTo>
                  <a:lnTo>
                    <a:pt x="3538160" y="1913890"/>
                  </a:lnTo>
                  <a:lnTo>
                    <a:pt x="0" y="1913890"/>
                  </a:lnTo>
                  <a:close/>
                </a:path>
              </a:pathLst>
            </a:custGeom>
            <a:solidFill>
              <a:srgbClr val="D9D9D9"/>
            </a:solidFill>
          </p:spPr>
        </p:sp>
      </p:grpSp>
      <p:sp>
        <p:nvSpPr>
          <p:cNvPr id="5" name="TextBox 5"/>
          <p:cNvSpPr txBox="1"/>
          <p:nvPr/>
        </p:nvSpPr>
        <p:spPr>
          <a:xfrm>
            <a:off x="4566121" y="962025"/>
            <a:ext cx="2363391" cy="580390"/>
          </a:xfrm>
          <a:prstGeom prst="rect">
            <a:avLst/>
          </a:prstGeom>
        </p:spPr>
        <p:txBody>
          <a:bodyPr lIns="0" tIns="0" rIns="0" bIns="0" rtlCol="0" anchor="t">
            <a:spAutoFit/>
          </a:bodyPr>
          <a:lstStyle/>
          <a:p>
            <a:pPr algn="ctr">
              <a:lnSpc>
                <a:spcPts val="4759"/>
              </a:lnSpc>
            </a:pPr>
            <a:r>
              <a:rPr lang="en-US" sz="3399" dirty="0">
                <a:solidFill>
                  <a:srgbClr val="273854"/>
                </a:solidFill>
                <a:latin typeface="Open Sans Light Bold"/>
              </a:rPr>
              <a:t>SOMMAIRE</a:t>
            </a:r>
          </a:p>
        </p:txBody>
      </p:sp>
      <p:sp>
        <p:nvSpPr>
          <p:cNvPr id="6" name="TextBox 6"/>
          <p:cNvSpPr txBox="1"/>
          <p:nvPr/>
        </p:nvSpPr>
        <p:spPr>
          <a:xfrm>
            <a:off x="4566121" y="2564064"/>
            <a:ext cx="10826279" cy="6304162"/>
          </a:xfrm>
          <a:prstGeom prst="rect">
            <a:avLst/>
          </a:prstGeom>
        </p:spPr>
        <p:txBody>
          <a:bodyPr wrap="square" lIns="0" tIns="0" rIns="0" bIns="0" rtlCol="0" anchor="t">
            <a:spAutoFit/>
          </a:bodyPr>
          <a:lstStyle/>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a:t>
            </a:r>
            <a:r>
              <a:rPr lang="en-US" sz="2970" dirty="0" err="1">
                <a:solidFill>
                  <a:srgbClr val="273854"/>
                </a:solidFill>
              </a:rPr>
              <a:t>inondation</a:t>
            </a:r>
            <a:r>
              <a:rPr lang="en-US" sz="2970" dirty="0">
                <a:solidFill>
                  <a:srgbClr val="273854"/>
                </a:solidFill>
              </a:rPr>
              <a:t>…………………………………………………………….4</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a:t>
            </a:r>
            <a:r>
              <a:rPr lang="en-US" sz="2970" dirty="0" err="1">
                <a:solidFill>
                  <a:srgbClr val="273854"/>
                </a:solidFill>
              </a:rPr>
              <a:t>météorologique</a:t>
            </a:r>
            <a:r>
              <a:rPr lang="en-US" sz="2970" dirty="0">
                <a:solidFill>
                  <a:srgbClr val="273854"/>
                </a:solidFill>
              </a:rPr>
              <a:t>…………………………………………………….5</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a:t>
            </a:r>
            <a:r>
              <a:rPr lang="en-US" sz="2970" dirty="0" err="1">
                <a:solidFill>
                  <a:srgbClr val="273854"/>
                </a:solidFill>
              </a:rPr>
              <a:t>sismique</a:t>
            </a:r>
            <a:r>
              <a:rPr lang="en-US" sz="2970" dirty="0">
                <a:solidFill>
                  <a:srgbClr val="273854"/>
                </a:solidFill>
              </a:rPr>
              <a:t>……………………………………………………………….7</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a:t>
            </a:r>
            <a:r>
              <a:rPr lang="en-US" sz="2970" dirty="0" err="1">
                <a:solidFill>
                  <a:srgbClr val="273854"/>
                </a:solidFill>
              </a:rPr>
              <a:t>mouvement</a:t>
            </a:r>
            <a:r>
              <a:rPr lang="en-US" sz="2970" dirty="0">
                <a:solidFill>
                  <a:srgbClr val="273854"/>
                </a:solidFill>
              </a:rPr>
              <a:t> de terrain………………………………………….8</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a:t>
            </a:r>
            <a:r>
              <a:rPr lang="en-US" sz="2970" dirty="0" err="1">
                <a:solidFill>
                  <a:srgbClr val="273854"/>
                </a:solidFill>
              </a:rPr>
              <a:t>industriel</a:t>
            </a:r>
            <a:r>
              <a:rPr lang="en-US" sz="2970" dirty="0">
                <a:solidFill>
                  <a:srgbClr val="273854"/>
                </a:solidFill>
              </a:rPr>
              <a:t>………………………………………………………………9</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de transport de matières </a:t>
            </a:r>
            <a:r>
              <a:rPr lang="en-US" sz="2970" dirty="0" err="1">
                <a:solidFill>
                  <a:srgbClr val="273854"/>
                </a:solidFill>
              </a:rPr>
              <a:t>dangereuse</a:t>
            </a:r>
            <a:r>
              <a:rPr lang="en-US" sz="2970" dirty="0">
                <a:solidFill>
                  <a:srgbClr val="273854"/>
                </a:solidFill>
              </a:rPr>
              <a:t>…………..………10</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de </a:t>
            </a:r>
            <a:r>
              <a:rPr lang="en-US" sz="2970" dirty="0" err="1">
                <a:solidFill>
                  <a:srgbClr val="273854"/>
                </a:solidFill>
              </a:rPr>
              <a:t>découverte</a:t>
            </a:r>
            <a:r>
              <a:rPr lang="en-US" sz="2970" dirty="0">
                <a:solidFill>
                  <a:srgbClr val="273854"/>
                </a:solidFill>
              </a:rPr>
              <a:t> </a:t>
            </a:r>
            <a:r>
              <a:rPr lang="en-US" sz="2970" dirty="0" err="1">
                <a:solidFill>
                  <a:srgbClr val="273854"/>
                </a:solidFill>
              </a:rPr>
              <a:t>d'engins</a:t>
            </a:r>
            <a:r>
              <a:rPr lang="en-US" sz="2970" dirty="0">
                <a:solidFill>
                  <a:srgbClr val="273854"/>
                </a:solidFill>
              </a:rPr>
              <a:t> de guerre………………………..11</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attentat………………………………………………………………..12</a:t>
            </a:r>
          </a:p>
          <a:p>
            <a:pPr marL="686734" lvl="1" indent="-343367">
              <a:lnSpc>
                <a:spcPts val="4453"/>
              </a:lnSpc>
              <a:buFont typeface="Arial"/>
              <a:buChar char="•"/>
            </a:pPr>
            <a:r>
              <a:rPr lang="en-US" sz="2970" dirty="0">
                <a:solidFill>
                  <a:srgbClr val="273854"/>
                </a:solidFill>
              </a:rPr>
              <a:t>Le </a:t>
            </a:r>
            <a:r>
              <a:rPr lang="en-US" sz="2970" dirty="0" err="1">
                <a:solidFill>
                  <a:srgbClr val="273854"/>
                </a:solidFill>
              </a:rPr>
              <a:t>risque</a:t>
            </a:r>
            <a:r>
              <a:rPr lang="en-US" sz="2970" dirty="0">
                <a:solidFill>
                  <a:srgbClr val="273854"/>
                </a:solidFill>
              </a:rPr>
              <a:t> sanitaire……………………………………………………………….13</a:t>
            </a:r>
          </a:p>
          <a:p>
            <a:pPr marL="686734" lvl="1" indent="-343367">
              <a:lnSpc>
                <a:spcPts val="4453"/>
              </a:lnSpc>
              <a:buFont typeface="Arial"/>
              <a:buChar char="•"/>
            </a:pPr>
            <a:r>
              <a:rPr lang="en-US" sz="2970" dirty="0">
                <a:solidFill>
                  <a:srgbClr val="273854"/>
                </a:solidFill>
              </a:rPr>
              <a:t>Annexes (</a:t>
            </a:r>
            <a:r>
              <a:rPr lang="en-US" sz="2970" dirty="0" err="1">
                <a:solidFill>
                  <a:srgbClr val="273854"/>
                </a:solidFill>
              </a:rPr>
              <a:t>cartographie</a:t>
            </a:r>
            <a:r>
              <a:rPr lang="en-US" sz="2970" dirty="0">
                <a:solidFill>
                  <a:srgbClr val="273854"/>
                </a:solidFill>
              </a:rPr>
              <a:t> et </a:t>
            </a:r>
            <a:r>
              <a:rPr lang="en-US" sz="2970" dirty="0" err="1">
                <a:solidFill>
                  <a:srgbClr val="273854"/>
                </a:solidFill>
              </a:rPr>
              <a:t>numéros</a:t>
            </a:r>
            <a:r>
              <a:rPr lang="en-US" sz="2970" dirty="0">
                <a:solidFill>
                  <a:srgbClr val="273854"/>
                </a:solidFill>
              </a:rPr>
              <a:t> </a:t>
            </a:r>
            <a:r>
              <a:rPr lang="en-US" sz="2970" dirty="0" err="1">
                <a:solidFill>
                  <a:srgbClr val="273854"/>
                </a:solidFill>
              </a:rPr>
              <a:t>importants</a:t>
            </a:r>
            <a:r>
              <a:rPr lang="en-US" sz="2970" dirty="0">
                <a:solidFill>
                  <a:srgbClr val="273854"/>
                </a:solidFill>
              </a:rPr>
              <a:t>)…………………..14</a:t>
            </a:r>
          </a:p>
          <a:p>
            <a:pPr marL="343367" lvl="1">
              <a:lnSpc>
                <a:spcPts val="4453"/>
              </a:lnSpc>
            </a:pPr>
            <a:endParaRPr lang="en-US" sz="2970" dirty="0">
              <a:solidFill>
                <a:srgbClr val="273854"/>
              </a:solidFill>
            </a:endParaRPr>
          </a:p>
        </p:txBody>
      </p:sp>
      <p:pic>
        <p:nvPicPr>
          <p:cNvPr id="7" name="Image 6">
            <a:extLst>
              <a:ext uri="{FF2B5EF4-FFF2-40B4-BE49-F238E27FC236}">
                <a16:creationId xmlns:a16="http://schemas.microsoft.com/office/drawing/2014/main" id="{D3935383-98C0-4FA6-A27A-1B58E9C5A784}"/>
              </a:ext>
            </a:extLst>
          </p:cNvPr>
          <p:cNvPicPr>
            <a:picLocks noChangeAspect="1"/>
          </p:cNvPicPr>
          <p:nvPr/>
        </p:nvPicPr>
        <p:blipFill>
          <a:blip r:embed="rId3"/>
          <a:stretch>
            <a:fillRect/>
          </a:stretch>
        </p:blipFill>
        <p:spPr>
          <a:xfrm>
            <a:off x="7086600" y="1021649"/>
            <a:ext cx="685800" cy="461141"/>
          </a:xfrm>
          <a:prstGeom prst="rect">
            <a:avLst/>
          </a:prstGeom>
        </p:spPr>
      </p:pic>
      <p:sp>
        <p:nvSpPr>
          <p:cNvPr id="8" name="Espace réservé du numéro de diapositive 7">
            <a:extLst>
              <a:ext uri="{FF2B5EF4-FFF2-40B4-BE49-F238E27FC236}">
                <a16:creationId xmlns:a16="http://schemas.microsoft.com/office/drawing/2014/main" id="{254778F9-1C2F-4F84-8143-6B3BA27354D0}"/>
              </a:ext>
            </a:extLst>
          </p:cNvPr>
          <p:cNvSpPr>
            <a:spLocks noGrp="1"/>
          </p:cNvSpPr>
          <p:nvPr>
            <p:ph type="sldNum" sz="quarter" idx="12"/>
          </p:nvPr>
        </p:nvSpPr>
        <p:spPr/>
        <p:txBody>
          <a:bodyPr/>
          <a:lstStyle/>
          <a:p>
            <a:fld id="{B6F15528-21DE-4FAA-801E-634DDDAF4B2B}" type="slidenum">
              <a:rPr lang="en-US" smtClean="0"/>
              <a:pPr/>
              <a:t>3</a:t>
            </a:fld>
            <a:endParaRPr lang="en-US"/>
          </a:p>
        </p:txBody>
      </p:sp>
      <p:sp>
        <p:nvSpPr>
          <p:cNvPr id="10" name="Rectangle 9">
            <a:extLst>
              <a:ext uri="{FF2B5EF4-FFF2-40B4-BE49-F238E27FC236}">
                <a16:creationId xmlns:a16="http://schemas.microsoft.com/office/drawing/2014/main" id="{25C1AEEB-3212-4921-BE84-0DE4EEC42D79}"/>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E8E93EAB-3671-4D7A-9FCD-6D64671E66C5}"/>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3</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17544" y="0"/>
            <a:ext cx="17870456" cy="10394649"/>
          </a:xfrm>
          <a:prstGeom prst="rect">
            <a:avLst/>
          </a:prstGeom>
        </p:spPr>
      </p:pic>
      <p:sp>
        <p:nvSpPr>
          <p:cNvPr id="3" name="TextBox 3"/>
          <p:cNvSpPr txBox="1"/>
          <p:nvPr/>
        </p:nvSpPr>
        <p:spPr>
          <a:xfrm>
            <a:off x="4237003" y="1764971"/>
            <a:ext cx="5753281" cy="2892651"/>
          </a:xfrm>
          <a:prstGeom prst="rect">
            <a:avLst/>
          </a:prstGeom>
        </p:spPr>
        <p:txBody>
          <a:bodyPr lIns="0" tIns="0" rIns="0" bIns="0" rtlCol="0" anchor="t">
            <a:spAutoFit/>
          </a:bodyPr>
          <a:lstStyle/>
          <a:p>
            <a:pPr algn="just">
              <a:lnSpc>
                <a:spcPts val="2292"/>
              </a:lnSpc>
            </a:pPr>
            <a:r>
              <a:rPr lang="en-US" sz="2000" dirty="0"/>
              <a:t>La commune de </a:t>
            </a:r>
            <a:r>
              <a:rPr lang="en-US" sz="2000" dirty="0" err="1"/>
              <a:t>Labeuvrière</a:t>
            </a:r>
            <a:r>
              <a:rPr lang="en-US" sz="2000" dirty="0"/>
              <a:t> </a:t>
            </a:r>
            <a:r>
              <a:rPr lang="en-US" sz="2000" dirty="0" err="1"/>
              <a:t>est</a:t>
            </a:r>
            <a:r>
              <a:rPr lang="en-US" sz="2000" dirty="0"/>
              <a:t> </a:t>
            </a:r>
            <a:r>
              <a:rPr lang="en-US" sz="2000" dirty="0" err="1"/>
              <a:t>concernée</a:t>
            </a:r>
            <a:r>
              <a:rPr lang="en-US" sz="2000" dirty="0"/>
              <a:t> par le </a:t>
            </a:r>
            <a:r>
              <a:rPr lang="en-US" sz="2000" dirty="0" err="1"/>
              <a:t>risque</a:t>
            </a:r>
            <a:r>
              <a:rPr lang="en-US" sz="2000" dirty="0"/>
              <a:t> </a:t>
            </a:r>
            <a:r>
              <a:rPr lang="en-US" sz="2000" dirty="0" err="1"/>
              <a:t>d’inondation</a:t>
            </a:r>
            <a:r>
              <a:rPr lang="en-US" sz="2000" dirty="0"/>
              <a:t> par </a:t>
            </a:r>
            <a:r>
              <a:rPr lang="en-US" sz="2000" dirty="0" err="1"/>
              <a:t>débordement</a:t>
            </a:r>
            <a:r>
              <a:rPr lang="en-US" sz="2000" dirty="0"/>
              <a:t> de </a:t>
            </a:r>
            <a:r>
              <a:rPr lang="en-US" sz="2000" dirty="0" err="1"/>
              <a:t>cours</a:t>
            </a:r>
            <a:r>
              <a:rPr lang="en-US" sz="2000" dirty="0"/>
              <a:t> </a:t>
            </a:r>
            <a:r>
              <a:rPr lang="en-US" sz="2000" dirty="0" err="1"/>
              <a:t>d’eau</a:t>
            </a:r>
            <a:r>
              <a:rPr lang="en-US" sz="2000" dirty="0"/>
              <a:t> </a:t>
            </a:r>
            <a:r>
              <a:rPr lang="en-US" sz="2000" dirty="0" err="1"/>
              <a:t>ruissellement</a:t>
            </a:r>
            <a:r>
              <a:rPr lang="en-US" sz="2000" dirty="0"/>
              <a:t> </a:t>
            </a:r>
            <a:r>
              <a:rPr lang="en-US" sz="2000" dirty="0" err="1"/>
              <a:t>urbain</a:t>
            </a:r>
            <a:r>
              <a:rPr lang="en-US" sz="2000" dirty="0"/>
              <a:t> et </a:t>
            </a:r>
            <a:r>
              <a:rPr lang="en-US" sz="2000" dirty="0" err="1"/>
              <a:t>coulée</a:t>
            </a:r>
            <a:r>
              <a:rPr lang="en-US" sz="2000" dirty="0"/>
              <a:t> de </a:t>
            </a:r>
            <a:r>
              <a:rPr lang="en-US" sz="2000" dirty="0" err="1"/>
              <a:t>boue</a:t>
            </a:r>
            <a:r>
              <a:rPr lang="en-US" sz="2000" dirty="0"/>
              <a:t>. Par le passé, la commune a </a:t>
            </a:r>
            <a:r>
              <a:rPr lang="en-US" sz="2000" dirty="0" err="1"/>
              <a:t>connu</a:t>
            </a:r>
            <a:r>
              <a:rPr lang="en-US" sz="2000" dirty="0"/>
              <a:t> </a:t>
            </a:r>
            <a:r>
              <a:rPr lang="en-US" sz="2000" dirty="0" err="1"/>
              <a:t>plusieurs</a:t>
            </a:r>
            <a:r>
              <a:rPr lang="en-US" sz="2000" dirty="0"/>
              <a:t> </a:t>
            </a:r>
            <a:r>
              <a:rPr lang="en-US" sz="2000" dirty="0" err="1"/>
              <a:t>événements</a:t>
            </a:r>
            <a:r>
              <a:rPr lang="en-US" sz="2000" dirty="0"/>
              <a:t> </a:t>
            </a:r>
            <a:r>
              <a:rPr lang="en-US" sz="2000" dirty="0" err="1"/>
              <a:t>dont</a:t>
            </a:r>
            <a:r>
              <a:rPr lang="en-US" sz="2000" dirty="0"/>
              <a:t> 12 qui </a:t>
            </a:r>
            <a:r>
              <a:rPr lang="en-US" sz="2000" dirty="0" err="1"/>
              <a:t>ont</a:t>
            </a:r>
            <a:r>
              <a:rPr lang="en-US" sz="2000" dirty="0"/>
              <a:t> fait </a:t>
            </a:r>
            <a:r>
              <a:rPr lang="en-US" sz="2000" dirty="0" err="1"/>
              <a:t>l’objet</a:t>
            </a:r>
            <a:r>
              <a:rPr lang="en-US" sz="2000" dirty="0"/>
              <a:t> </a:t>
            </a:r>
            <a:r>
              <a:rPr lang="en-US" sz="2000" dirty="0" err="1"/>
              <a:t>d’une</a:t>
            </a:r>
            <a:r>
              <a:rPr lang="en-US" sz="2000" dirty="0"/>
              <a:t> reconnaissance CATNAT (catastrophe naturelle). </a:t>
            </a:r>
          </a:p>
          <a:p>
            <a:pPr algn="just">
              <a:lnSpc>
                <a:spcPts val="2292"/>
              </a:lnSpc>
            </a:pPr>
            <a:endParaRPr lang="en-US" sz="2000" dirty="0"/>
          </a:p>
          <a:p>
            <a:pPr algn="just">
              <a:lnSpc>
                <a:spcPts val="2292"/>
              </a:lnSpc>
            </a:pPr>
            <a:r>
              <a:rPr lang="en-US" sz="2000" dirty="0"/>
              <a:t>Les plus </a:t>
            </a:r>
            <a:r>
              <a:rPr lang="en-US" sz="2000" dirty="0" err="1"/>
              <a:t>récentes</a:t>
            </a:r>
            <a:r>
              <a:rPr lang="en-US" sz="2000" dirty="0"/>
              <a:t> </a:t>
            </a:r>
            <a:r>
              <a:rPr lang="en-US" sz="2000" dirty="0" err="1"/>
              <a:t>ont</a:t>
            </a:r>
            <a:r>
              <a:rPr lang="en-US" sz="2000" dirty="0"/>
              <a:t> </a:t>
            </a:r>
            <a:r>
              <a:rPr lang="en-US" sz="2000" dirty="0" err="1"/>
              <a:t>eu</a:t>
            </a:r>
            <a:r>
              <a:rPr lang="en-US" sz="2000" dirty="0"/>
              <a:t> lieu du 27/11/21 au 29/11/21 et du 30/05/16 au 31/05/16.</a:t>
            </a:r>
          </a:p>
          <a:p>
            <a:pPr algn="ctr">
              <a:lnSpc>
                <a:spcPts val="2292"/>
              </a:lnSpc>
            </a:pPr>
            <a:endParaRPr lang="en-US" sz="578" dirty="0">
              <a:solidFill>
                <a:srgbClr val="FFDE59"/>
              </a:solidFill>
              <a:latin typeface="Arimo Bold"/>
            </a:endParaRPr>
          </a:p>
        </p:txBody>
      </p:sp>
      <p:sp>
        <p:nvSpPr>
          <p:cNvPr id="4" name="TextBox 4"/>
          <p:cNvSpPr txBox="1"/>
          <p:nvPr/>
        </p:nvSpPr>
        <p:spPr>
          <a:xfrm>
            <a:off x="4237003" y="4804362"/>
            <a:ext cx="5997609" cy="1466748"/>
          </a:xfrm>
          <a:prstGeom prst="rect">
            <a:avLst/>
          </a:prstGeom>
        </p:spPr>
        <p:txBody>
          <a:bodyPr wrap="square" lIns="0" tIns="0" rIns="0" bIns="0" rtlCol="0" anchor="t">
            <a:spAutoFit/>
          </a:bodyPr>
          <a:lstStyle/>
          <a:p>
            <a:pPr>
              <a:lnSpc>
                <a:spcPts val="1853"/>
              </a:lnSpc>
            </a:pPr>
            <a:r>
              <a:rPr lang="en-US" sz="2000" dirty="0">
                <a:solidFill>
                  <a:srgbClr val="000000"/>
                </a:solidFill>
              </a:rPr>
              <a:t>Pour </a:t>
            </a:r>
            <a:r>
              <a:rPr lang="en-US" sz="2000" dirty="0" err="1">
                <a:solidFill>
                  <a:srgbClr val="000000"/>
                </a:solidFill>
              </a:rPr>
              <a:t>vous</a:t>
            </a:r>
            <a:r>
              <a:rPr lang="en-US" sz="2000" dirty="0">
                <a:solidFill>
                  <a:srgbClr val="000000"/>
                </a:solidFill>
              </a:rPr>
              <a:t> </a:t>
            </a:r>
            <a:r>
              <a:rPr lang="en-US" sz="2000" dirty="0" err="1">
                <a:solidFill>
                  <a:srgbClr val="000000"/>
                </a:solidFill>
              </a:rPr>
              <a:t>tenir</a:t>
            </a:r>
            <a:r>
              <a:rPr lang="en-US" sz="2000" dirty="0">
                <a:solidFill>
                  <a:srgbClr val="000000"/>
                </a:solidFill>
              </a:rPr>
              <a:t> </a:t>
            </a:r>
            <a:r>
              <a:rPr lang="en-US" sz="2000" dirty="0" err="1">
                <a:solidFill>
                  <a:srgbClr val="000000"/>
                </a:solidFill>
              </a:rPr>
              <a:t>informé</a:t>
            </a:r>
            <a:r>
              <a:rPr lang="en-US" sz="2000" dirty="0">
                <a:solidFill>
                  <a:srgbClr val="000000"/>
                </a:solidFill>
              </a:rPr>
              <a:t> à </a:t>
            </a:r>
            <a:r>
              <a:rPr lang="en-US" sz="2000" dirty="0" err="1">
                <a:solidFill>
                  <a:srgbClr val="000000"/>
                </a:solidFill>
              </a:rPr>
              <a:t>propos</a:t>
            </a:r>
            <a:r>
              <a:rPr lang="en-US" sz="2000" dirty="0">
                <a:solidFill>
                  <a:srgbClr val="000000"/>
                </a:solidFill>
              </a:rPr>
              <a:t> de </a:t>
            </a:r>
            <a:r>
              <a:rPr lang="en-US" sz="2000" dirty="0" err="1">
                <a:solidFill>
                  <a:srgbClr val="000000"/>
                </a:solidFill>
              </a:rPr>
              <a:t>ce</a:t>
            </a:r>
            <a:r>
              <a:rPr lang="en-US" sz="2000" dirty="0">
                <a:solidFill>
                  <a:srgbClr val="000000"/>
                </a:solidFill>
              </a:rPr>
              <a:t> </a:t>
            </a:r>
            <a:r>
              <a:rPr lang="en-US" sz="2000" dirty="0" err="1">
                <a:solidFill>
                  <a:srgbClr val="000000"/>
                </a:solidFill>
              </a:rPr>
              <a:t>risque</a:t>
            </a:r>
            <a:r>
              <a:rPr lang="en-US" sz="2000" dirty="0">
                <a:solidFill>
                  <a:srgbClr val="000000"/>
                </a:solidFill>
              </a:rPr>
              <a:t>, </a:t>
            </a:r>
            <a:r>
              <a:rPr lang="en-US" sz="2000" dirty="0" err="1">
                <a:solidFill>
                  <a:srgbClr val="000000"/>
                </a:solidFill>
              </a:rPr>
              <a:t>vous</a:t>
            </a:r>
            <a:r>
              <a:rPr lang="en-US" sz="2000" dirty="0">
                <a:solidFill>
                  <a:srgbClr val="000000"/>
                </a:solidFill>
              </a:rPr>
              <a:t> </a:t>
            </a:r>
            <a:r>
              <a:rPr lang="en-US" sz="2000" dirty="0" err="1">
                <a:solidFill>
                  <a:srgbClr val="000000"/>
                </a:solidFill>
              </a:rPr>
              <a:t>pouvez</a:t>
            </a:r>
            <a:r>
              <a:rPr lang="en-US" sz="2000" dirty="0">
                <a:solidFill>
                  <a:srgbClr val="000000"/>
                </a:solidFill>
              </a:rPr>
              <a:t> </a:t>
            </a:r>
            <a:r>
              <a:rPr lang="en-US" sz="2000" dirty="0" err="1">
                <a:solidFill>
                  <a:srgbClr val="000000"/>
                </a:solidFill>
              </a:rPr>
              <a:t>vous</a:t>
            </a:r>
            <a:r>
              <a:rPr lang="en-US" sz="2000" dirty="0">
                <a:solidFill>
                  <a:srgbClr val="000000"/>
                </a:solidFill>
              </a:rPr>
              <a:t> </a:t>
            </a:r>
            <a:r>
              <a:rPr lang="en-US" sz="2000" dirty="0" err="1">
                <a:solidFill>
                  <a:srgbClr val="000000"/>
                </a:solidFill>
              </a:rPr>
              <a:t>renseigner</a:t>
            </a:r>
            <a:r>
              <a:rPr lang="en-US" sz="2000" dirty="0">
                <a:solidFill>
                  <a:srgbClr val="000000"/>
                </a:solidFill>
              </a:rPr>
              <a:t> :</a:t>
            </a:r>
          </a:p>
          <a:p>
            <a:pPr>
              <a:lnSpc>
                <a:spcPts val="1853"/>
              </a:lnSpc>
            </a:pPr>
            <a:r>
              <a:rPr lang="en-US" sz="2000" dirty="0">
                <a:solidFill>
                  <a:srgbClr val="000000"/>
                </a:solidFill>
              </a:rPr>
              <a:t>-Sur </a:t>
            </a:r>
            <a:r>
              <a:rPr lang="en-US" sz="2000" b="1" dirty="0" err="1">
                <a:solidFill>
                  <a:schemeClr val="tx2"/>
                </a:solidFill>
                <a:hlinkClick r:id="rId3"/>
              </a:rPr>
              <a:t>MétéoFrance</a:t>
            </a:r>
            <a:r>
              <a:rPr lang="en-US" sz="2000" b="1" dirty="0">
                <a:solidFill>
                  <a:schemeClr val="tx2"/>
                </a:solidFill>
              </a:rPr>
              <a:t> </a:t>
            </a:r>
            <a:r>
              <a:rPr lang="en-US" sz="2000" dirty="0"/>
              <a:t>et</a:t>
            </a:r>
            <a:r>
              <a:rPr lang="en-US" sz="2000" b="1" dirty="0">
                <a:solidFill>
                  <a:schemeClr val="tx2"/>
                </a:solidFill>
              </a:rPr>
              <a:t> </a:t>
            </a:r>
            <a:r>
              <a:rPr lang="en-US" sz="2000" b="1" dirty="0">
                <a:solidFill>
                  <a:schemeClr val="tx2"/>
                </a:solidFill>
                <a:hlinkClick r:id="rId4"/>
              </a:rPr>
              <a:t>APIC</a:t>
            </a:r>
            <a:r>
              <a:rPr lang="en-US" sz="2000" b="1" dirty="0">
                <a:solidFill>
                  <a:schemeClr val="tx2"/>
                </a:solidFill>
              </a:rPr>
              <a:t> </a:t>
            </a:r>
          </a:p>
          <a:p>
            <a:pPr>
              <a:lnSpc>
                <a:spcPts val="1853"/>
              </a:lnSpc>
            </a:pPr>
            <a:r>
              <a:rPr lang="en-US" sz="2000" dirty="0">
                <a:solidFill>
                  <a:srgbClr val="000000"/>
                </a:solidFill>
              </a:rPr>
              <a:t>-Sur </a:t>
            </a:r>
            <a:r>
              <a:rPr lang="en-US" sz="2000" b="1" dirty="0" err="1">
                <a:solidFill>
                  <a:schemeClr val="tx2"/>
                </a:solidFill>
                <a:hlinkClick r:id="rId5"/>
              </a:rPr>
              <a:t>Vigicrue</a:t>
            </a:r>
            <a:endParaRPr lang="en-US" sz="2000" b="1" dirty="0">
              <a:solidFill>
                <a:schemeClr val="tx2"/>
              </a:solidFill>
            </a:endParaRPr>
          </a:p>
          <a:p>
            <a:pPr>
              <a:lnSpc>
                <a:spcPts val="1853"/>
              </a:lnSpc>
            </a:pPr>
            <a:r>
              <a:rPr lang="en-US" sz="2000" dirty="0">
                <a:solidFill>
                  <a:srgbClr val="000000"/>
                </a:solidFill>
              </a:rPr>
              <a:t>-Sur </a:t>
            </a:r>
            <a:r>
              <a:rPr lang="en-US" sz="2000" b="1" dirty="0" err="1">
                <a:solidFill>
                  <a:schemeClr val="tx2"/>
                </a:solidFill>
                <a:hlinkClick r:id="rId6"/>
              </a:rPr>
              <a:t>Infolys</a:t>
            </a:r>
            <a:r>
              <a:rPr lang="en-US" sz="2000" b="1" dirty="0">
                <a:solidFill>
                  <a:schemeClr val="tx2"/>
                </a:solidFill>
                <a:hlinkClick r:id="rId6"/>
              </a:rPr>
              <a:t> </a:t>
            </a:r>
            <a:endParaRPr lang="en-US" sz="2000" b="1" dirty="0">
              <a:solidFill>
                <a:schemeClr val="tx2"/>
              </a:solidFill>
            </a:endParaRPr>
          </a:p>
          <a:p>
            <a:pPr>
              <a:lnSpc>
                <a:spcPts val="1853"/>
              </a:lnSpc>
            </a:pPr>
            <a:r>
              <a:rPr lang="en-US" sz="2000" dirty="0">
                <a:solidFill>
                  <a:srgbClr val="000000"/>
                </a:solidFill>
              </a:rPr>
              <a:t>-</a:t>
            </a:r>
            <a:r>
              <a:rPr lang="en-US" sz="2000" dirty="0" err="1">
                <a:solidFill>
                  <a:srgbClr val="000000"/>
                </a:solidFill>
              </a:rPr>
              <a:t>Auprès</a:t>
            </a:r>
            <a:r>
              <a:rPr lang="en-US" sz="2000" dirty="0">
                <a:solidFill>
                  <a:srgbClr val="000000"/>
                </a:solidFill>
              </a:rPr>
              <a:t> de la mairie et de la </a:t>
            </a:r>
            <a:r>
              <a:rPr lang="en-US" sz="2000" dirty="0" err="1">
                <a:solidFill>
                  <a:srgbClr val="000000"/>
                </a:solidFill>
              </a:rPr>
              <a:t>préfecture</a:t>
            </a:r>
            <a:endParaRPr lang="en-US" sz="467" dirty="0">
              <a:solidFill>
                <a:srgbClr val="000000"/>
              </a:solidFill>
              <a:latin typeface="Arimo Bold"/>
            </a:endParaRPr>
          </a:p>
        </p:txBody>
      </p:sp>
      <p:sp>
        <p:nvSpPr>
          <p:cNvPr id="5" name="TextBox 5"/>
          <p:cNvSpPr txBox="1"/>
          <p:nvPr/>
        </p:nvSpPr>
        <p:spPr>
          <a:xfrm>
            <a:off x="685800" y="4000500"/>
            <a:ext cx="2633164" cy="3077061"/>
          </a:xfrm>
          <a:prstGeom prst="rect">
            <a:avLst/>
          </a:prstGeom>
        </p:spPr>
        <p:txBody>
          <a:bodyPr wrap="square" lIns="0" tIns="0" rIns="0" bIns="0" rtlCol="0" anchor="t">
            <a:spAutoFit/>
          </a:bodyPr>
          <a:lstStyle/>
          <a:p>
            <a:pPr algn="just">
              <a:lnSpc>
                <a:spcPts val="2689"/>
              </a:lnSpc>
            </a:pPr>
            <a:r>
              <a:rPr lang="en-US" sz="1400" b="1" dirty="0" err="1">
                <a:solidFill>
                  <a:srgbClr val="FFFFFF"/>
                </a:solidFill>
              </a:rPr>
              <a:t>L’inondation</a:t>
            </a:r>
            <a:r>
              <a:rPr lang="en-US" sz="1400" b="1" dirty="0">
                <a:solidFill>
                  <a:srgbClr val="FFFFFF"/>
                </a:solidFill>
              </a:rPr>
              <a:t> </a:t>
            </a:r>
            <a:r>
              <a:rPr lang="en-US" sz="1400" b="1" dirty="0" err="1">
                <a:solidFill>
                  <a:srgbClr val="FFFFFF"/>
                </a:solidFill>
              </a:rPr>
              <a:t>est</a:t>
            </a:r>
            <a:r>
              <a:rPr lang="en-US" sz="1400" b="1" dirty="0">
                <a:solidFill>
                  <a:srgbClr val="FFFFFF"/>
                </a:solidFill>
              </a:rPr>
              <a:t> </a:t>
            </a:r>
            <a:r>
              <a:rPr lang="en-US" sz="1400" b="1" dirty="0" err="1">
                <a:solidFill>
                  <a:srgbClr val="FFFFFF"/>
                </a:solidFill>
              </a:rPr>
              <a:t>une</a:t>
            </a:r>
            <a:r>
              <a:rPr lang="en-US" sz="1400" b="1" dirty="0">
                <a:solidFill>
                  <a:srgbClr val="FFFFFF"/>
                </a:solidFill>
              </a:rPr>
              <a:t> submersion </a:t>
            </a:r>
            <a:r>
              <a:rPr lang="en-US" sz="1400" b="1" dirty="0" err="1">
                <a:solidFill>
                  <a:srgbClr val="FFFFFF"/>
                </a:solidFill>
              </a:rPr>
              <a:t>temporaire</a:t>
            </a:r>
            <a:r>
              <a:rPr lang="en-US" sz="1400" b="1" dirty="0">
                <a:solidFill>
                  <a:srgbClr val="FFFFFF"/>
                </a:solidFill>
              </a:rPr>
              <a:t>, par l’eau, de </a:t>
            </a:r>
            <a:r>
              <a:rPr lang="en-US" sz="1400" b="1" dirty="0" err="1">
                <a:solidFill>
                  <a:srgbClr val="FFFFFF"/>
                </a:solidFill>
              </a:rPr>
              <a:t>terres</a:t>
            </a:r>
            <a:r>
              <a:rPr lang="en-US" sz="1400" b="1" dirty="0">
                <a:solidFill>
                  <a:srgbClr val="FFFFFF"/>
                </a:solidFill>
              </a:rPr>
              <a:t> qui ne </a:t>
            </a:r>
            <a:r>
              <a:rPr lang="en-US" sz="1400" b="1" dirty="0" err="1">
                <a:solidFill>
                  <a:srgbClr val="FFFFFF"/>
                </a:solidFill>
              </a:rPr>
              <a:t>sont</a:t>
            </a:r>
            <a:r>
              <a:rPr lang="en-US" sz="1400" b="1" dirty="0">
                <a:solidFill>
                  <a:srgbClr val="FFFFFF"/>
                </a:solidFill>
              </a:rPr>
              <a:t> pas </a:t>
            </a:r>
            <a:r>
              <a:rPr lang="en-US" sz="1400" b="1" dirty="0" err="1">
                <a:solidFill>
                  <a:srgbClr val="FFFFFF"/>
                </a:solidFill>
              </a:rPr>
              <a:t>submergées</a:t>
            </a:r>
            <a:r>
              <a:rPr lang="en-US" sz="1400" b="1" dirty="0">
                <a:solidFill>
                  <a:srgbClr val="FFFFFF"/>
                </a:solidFill>
              </a:rPr>
              <a:t> </a:t>
            </a:r>
            <a:r>
              <a:rPr lang="en-US" sz="1400" b="1" dirty="0" err="1">
                <a:solidFill>
                  <a:srgbClr val="FFFFFF"/>
                </a:solidFill>
              </a:rPr>
              <a:t>en</a:t>
            </a:r>
            <a:r>
              <a:rPr lang="en-US" sz="1400" b="1" dirty="0">
                <a:solidFill>
                  <a:srgbClr val="FFFFFF"/>
                </a:solidFill>
              </a:rPr>
              <a:t> temps normal, quelle </a:t>
            </a:r>
            <a:r>
              <a:rPr lang="en-US" sz="1400" b="1" dirty="0" err="1">
                <a:solidFill>
                  <a:srgbClr val="FFFFFF"/>
                </a:solidFill>
              </a:rPr>
              <a:t>qu’en</a:t>
            </a:r>
            <a:r>
              <a:rPr lang="en-US" sz="1400" b="1" dirty="0">
                <a:solidFill>
                  <a:srgbClr val="FFFFFF"/>
                </a:solidFill>
              </a:rPr>
              <a:t> </a:t>
            </a:r>
            <a:r>
              <a:rPr lang="en-US" sz="1400" b="1" dirty="0" err="1">
                <a:solidFill>
                  <a:srgbClr val="FFFFFF"/>
                </a:solidFill>
              </a:rPr>
              <a:t>soit</a:t>
            </a:r>
            <a:r>
              <a:rPr lang="en-US" sz="1400" b="1" dirty="0">
                <a:solidFill>
                  <a:srgbClr val="FFFFFF"/>
                </a:solidFill>
              </a:rPr>
              <a:t> </a:t>
            </a:r>
            <a:r>
              <a:rPr lang="en-US" sz="1400" b="1" dirty="0" err="1">
                <a:solidFill>
                  <a:srgbClr val="FFFFFF"/>
                </a:solidFill>
              </a:rPr>
              <a:t>l’origine</a:t>
            </a:r>
            <a:r>
              <a:rPr lang="en-US" sz="1400" b="1" dirty="0">
                <a:solidFill>
                  <a:srgbClr val="FFFFFF"/>
                </a:solidFill>
              </a:rPr>
              <a:t>. Elle </a:t>
            </a:r>
            <a:r>
              <a:rPr lang="en-US" sz="1400" b="1" dirty="0" err="1">
                <a:solidFill>
                  <a:srgbClr val="FFFFFF"/>
                </a:solidFill>
              </a:rPr>
              <a:t>peut</a:t>
            </a:r>
            <a:r>
              <a:rPr lang="en-US" sz="1400" b="1" dirty="0">
                <a:solidFill>
                  <a:srgbClr val="FFFFFF"/>
                </a:solidFill>
              </a:rPr>
              <a:t> </a:t>
            </a:r>
            <a:r>
              <a:rPr lang="en-US" sz="1400" b="1" dirty="0" err="1">
                <a:solidFill>
                  <a:srgbClr val="FFFFFF"/>
                </a:solidFill>
              </a:rPr>
              <a:t>être</a:t>
            </a:r>
            <a:r>
              <a:rPr lang="en-US" sz="1400" b="1" dirty="0">
                <a:solidFill>
                  <a:srgbClr val="FFFFFF"/>
                </a:solidFill>
              </a:rPr>
              <a:t> la </a:t>
            </a:r>
            <a:r>
              <a:rPr lang="en-US" sz="1400" b="1" dirty="0" err="1">
                <a:solidFill>
                  <a:srgbClr val="FFFFFF"/>
                </a:solidFill>
              </a:rPr>
              <a:t>conséquence</a:t>
            </a:r>
            <a:r>
              <a:rPr lang="en-US" sz="1400" b="1" dirty="0">
                <a:solidFill>
                  <a:srgbClr val="FFFFFF"/>
                </a:solidFill>
              </a:rPr>
              <a:t> du </a:t>
            </a:r>
            <a:r>
              <a:rPr lang="en-US" sz="1400" b="1" dirty="0" err="1">
                <a:solidFill>
                  <a:srgbClr val="FFFFFF"/>
                </a:solidFill>
              </a:rPr>
              <a:t>débordement</a:t>
            </a:r>
            <a:r>
              <a:rPr lang="en-US" sz="1400" b="1" dirty="0">
                <a:solidFill>
                  <a:srgbClr val="FFFFFF"/>
                </a:solidFill>
              </a:rPr>
              <a:t> des </a:t>
            </a:r>
            <a:r>
              <a:rPr lang="en-US" sz="1400" b="1" dirty="0" err="1">
                <a:solidFill>
                  <a:srgbClr val="FFFFFF"/>
                </a:solidFill>
              </a:rPr>
              <a:t>cours</a:t>
            </a:r>
            <a:r>
              <a:rPr lang="en-US" sz="1400" b="1" dirty="0">
                <a:solidFill>
                  <a:srgbClr val="FFFFFF"/>
                </a:solidFill>
              </a:rPr>
              <a:t> </a:t>
            </a:r>
            <a:r>
              <a:rPr lang="en-US" sz="1400" b="1" dirty="0" err="1">
                <a:solidFill>
                  <a:srgbClr val="FFFFFF"/>
                </a:solidFill>
              </a:rPr>
              <a:t>d’eau</a:t>
            </a:r>
            <a:r>
              <a:rPr lang="en-US" sz="1400" b="1" dirty="0">
                <a:solidFill>
                  <a:srgbClr val="FFFFFF"/>
                </a:solidFill>
              </a:rPr>
              <a:t>, du </a:t>
            </a:r>
            <a:r>
              <a:rPr lang="en-US" sz="1400" b="1" dirty="0" err="1">
                <a:solidFill>
                  <a:srgbClr val="FFFFFF"/>
                </a:solidFill>
              </a:rPr>
              <a:t>ruissellement</a:t>
            </a:r>
            <a:r>
              <a:rPr lang="en-US" sz="1400" b="1" dirty="0">
                <a:solidFill>
                  <a:srgbClr val="FFFFFF"/>
                </a:solidFill>
              </a:rPr>
              <a:t> </a:t>
            </a:r>
            <a:r>
              <a:rPr lang="en-US" sz="1400" b="1" dirty="0" err="1">
                <a:solidFill>
                  <a:srgbClr val="FFFFFF"/>
                </a:solidFill>
              </a:rPr>
              <a:t>agricole</a:t>
            </a:r>
            <a:r>
              <a:rPr lang="en-US" sz="1400" b="1" dirty="0">
                <a:solidFill>
                  <a:srgbClr val="FFFFFF"/>
                </a:solidFill>
              </a:rPr>
              <a:t> et/</a:t>
            </a:r>
            <a:r>
              <a:rPr lang="en-US" sz="1400" b="1" dirty="0" err="1">
                <a:solidFill>
                  <a:srgbClr val="FFFFFF"/>
                </a:solidFill>
              </a:rPr>
              <a:t>ou</a:t>
            </a:r>
            <a:r>
              <a:rPr lang="en-US" sz="1400" b="1" dirty="0">
                <a:solidFill>
                  <a:srgbClr val="FFFFFF"/>
                </a:solidFill>
              </a:rPr>
              <a:t> </a:t>
            </a:r>
            <a:r>
              <a:rPr lang="en-US" sz="1400" b="1" dirty="0" err="1">
                <a:solidFill>
                  <a:srgbClr val="FFFFFF"/>
                </a:solidFill>
              </a:rPr>
              <a:t>urbain</a:t>
            </a:r>
            <a:r>
              <a:rPr lang="en-US" sz="1400" b="1" dirty="0">
                <a:solidFill>
                  <a:srgbClr val="FFFFFF"/>
                </a:solidFill>
              </a:rPr>
              <a:t> </a:t>
            </a:r>
            <a:r>
              <a:rPr lang="en-US" sz="1400" b="1" dirty="0" err="1">
                <a:solidFill>
                  <a:srgbClr val="FFFFFF"/>
                </a:solidFill>
              </a:rPr>
              <a:t>ou</a:t>
            </a:r>
            <a:r>
              <a:rPr lang="en-US" sz="1400" b="1" dirty="0">
                <a:solidFill>
                  <a:srgbClr val="FFFFFF"/>
                </a:solidFill>
              </a:rPr>
              <a:t> encore de la </a:t>
            </a:r>
            <a:r>
              <a:rPr lang="en-US" sz="1400" b="1" dirty="0" err="1">
                <a:solidFill>
                  <a:srgbClr val="FFFFFF"/>
                </a:solidFill>
              </a:rPr>
              <a:t>remontée</a:t>
            </a:r>
            <a:r>
              <a:rPr lang="en-US" sz="1400" b="1" dirty="0">
                <a:solidFill>
                  <a:srgbClr val="FFFFFF"/>
                </a:solidFill>
              </a:rPr>
              <a:t> des nappes </a:t>
            </a:r>
            <a:r>
              <a:rPr lang="en-US" sz="1400" b="1" dirty="0" err="1">
                <a:solidFill>
                  <a:srgbClr val="FFFFFF"/>
                </a:solidFill>
              </a:rPr>
              <a:t>phréatiques</a:t>
            </a:r>
            <a:r>
              <a:rPr lang="en-US" sz="1400" b="1" dirty="0">
                <a:solidFill>
                  <a:srgbClr val="FFFFFF"/>
                </a:solidFill>
              </a:rPr>
              <a:t> par </a:t>
            </a:r>
            <a:r>
              <a:rPr lang="en-US" sz="1400" b="1" dirty="0" err="1">
                <a:solidFill>
                  <a:srgbClr val="FFFFFF"/>
                </a:solidFill>
              </a:rPr>
              <a:t>exemple</a:t>
            </a:r>
            <a:r>
              <a:rPr lang="en-US" sz="1400" b="1" dirty="0">
                <a:solidFill>
                  <a:srgbClr val="000000"/>
                </a:solidFill>
              </a:rPr>
              <a:t>. </a:t>
            </a:r>
          </a:p>
        </p:txBody>
      </p:sp>
      <p:sp>
        <p:nvSpPr>
          <p:cNvPr id="6" name="TextBox 6"/>
          <p:cNvSpPr txBox="1"/>
          <p:nvPr/>
        </p:nvSpPr>
        <p:spPr>
          <a:xfrm>
            <a:off x="3962549" y="606578"/>
            <a:ext cx="5181451" cy="580390"/>
          </a:xfrm>
          <a:prstGeom prst="rect">
            <a:avLst/>
          </a:prstGeom>
        </p:spPr>
        <p:txBody>
          <a:bodyPr lIns="0" tIns="0" rIns="0" bIns="0" rtlCol="0" anchor="t">
            <a:spAutoFit/>
          </a:bodyPr>
          <a:lstStyle/>
          <a:p>
            <a:pPr algn="ctr">
              <a:lnSpc>
                <a:spcPts val="4759"/>
              </a:lnSpc>
            </a:pPr>
            <a:r>
              <a:rPr lang="en-US" sz="3399" dirty="0">
                <a:solidFill>
                  <a:srgbClr val="273854"/>
                </a:solidFill>
                <a:latin typeface="Open Sans Light Bold"/>
              </a:rPr>
              <a:t>LE RISQUE INONDATION</a:t>
            </a:r>
          </a:p>
        </p:txBody>
      </p:sp>
      <p:pic>
        <p:nvPicPr>
          <p:cNvPr id="7" name="Image 6">
            <a:extLst>
              <a:ext uri="{FF2B5EF4-FFF2-40B4-BE49-F238E27FC236}">
                <a16:creationId xmlns:a16="http://schemas.microsoft.com/office/drawing/2014/main" id="{EB28F5F9-0E76-4C61-86F1-0198A18B6318}"/>
              </a:ext>
            </a:extLst>
          </p:cNvPr>
          <p:cNvPicPr>
            <a:picLocks noChangeAspect="1"/>
          </p:cNvPicPr>
          <p:nvPr/>
        </p:nvPicPr>
        <p:blipFill>
          <a:blip r:embed="rId7"/>
          <a:stretch>
            <a:fillRect/>
          </a:stretch>
        </p:blipFill>
        <p:spPr>
          <a:xfrm>
            <a:off x="9271354" y="719959"/>
            <a:ext cx="685800" cy="461141"/>
          </a:xfrm>
          <a:prstGeom prst="rect">
            <a:avLst/>
          </a:prstGeom>
        </p:spPr>
      </p:pic>
      <p:sp>
        <p:nvSpPr>
          <p:cNvPr id="8" name="Rectangle 7">
            <a:extLst>
              <a:ext uri="{FF2B5EF4-FFF2-40B4-BE49-F238E27FC236}">
                <a16:creationId xmlns:a16="http://schemas.microsoft.com/office/drawing/2014/main" id="{5FE20643-358A-48B2-8A7C-7F04D4664A77}"/>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07D1180D-9FCB-4908-9426-EB88F416DD64}"/>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4</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1617" y="0"/>
            <a:ext cx="17849394" cy="10382398"/>
          </a:xfrm>
          <a:prstGeom prst="rect">
            <a:avLst/>
          </a:prstGeom>
        </p:spPr>
      </p:pic>
      <p:grpSp>
        <p:nvGrpSpPr>
          <p:cNvPr id="3" name="Group 3"/>
          <p:cNvGrpSpPr/>
          <p:nvPr/>
        </p:nvGrpSpPr>
        <p:grpSpPr>
          <a:xfrm>
            <a:off x="3802941" y="2012483"/>
            <a:ext cx="6770821" cy="6834419"/>
            <a:chOff x="0" y="0"/>
            <a:chExt cx="2290376" cy="2311890"/>
          </a:xfrm>
        </p:grpSpPr>
        <p:sp>
          <p:nvSpPr>
            <p:cNvPr id="4" name="Freeform 4"/>
            <p:cNvSpPr/>
            <p:nvPr/>
          </p:nvSpPr>
          <p:spPr>
            <a:xfrm>
              <a:off x="0" y="0"/>
              <a:ext cx="2290376" cy="2311890"/>
            </a:xfrm>
            <a:custGeom>
              <a:avLst/>
              <a:gdLst/>
              <a:ahLst/>
              <a:cxnLst/>
              <a:rect l="l" t="t" r="r" b="b"/>
              <a:pathLst>
                <a:path w="2290376" h="2311890">
                  <a:moveTo>
                    <a:pt x="0" y="0"/>
                  </a:moveTo>
                  <a:lnTo>
                    <a:pt x="2290376" y="0"/>
                  </a:lnTo>
                  <a:lnTo>
                    <a:pt x="2290376" y="2311890"/>
                  </a:lnTo>
                  <a:lnTo>
                    <a:pt x="0" y="2311890"/>
                  </a:lnTo>
                  <a:close/>
                </a:path>
              </a:pathLst>
            </a:custGeom>
            <a:solidFill>
              <a:srgbClr val="D9D9D9"/>
            </a:solidFill>
          </p:spPr>
        </p:sp>
      </p:grpSp>
      <p:sp>
        <p:nvSpPr>
          <p:cNvPr id="5" name="TextBox 5"/>
          <p:cNvSpPr txBox="1"/>
          <p:nvPr/>
        </p:nvSpPr>
        <p:spPr>
          <a:xfrm>
            <a:off x="3946321" y="2664584"/>
            <a:ext cx="6484059" cy="5675977"/>
          </a:xfrm>
          <a:prstGeom prst="rect">
            <a:avLst/>
          </a:prstGeom>
        </p:spPr>
        <p:txBody>
          <a:bodyPr wrap="square" lIns="0" tIns="0" rIns="0" bIns="0" rtlCol="0" anchor="t">
            <a:spAutoFit/>
          </a:bodyPr>
          <a:lstStyle/>
          <a:p>
            <a:pPr algn="just">
              <a:lnSpc>
                <a:spcPts val="2800"/>
              </a:lnSpc>
            </a:pPr>
            <a:r>
              <a:rPr lang="en-US" sz="2000" dirty="0">
                <a:solidFill>
                  <a:srgbClr val="000000"/>
                </a:solidFill>
              </a:rPr>
              <a:t>A </a:t>
            </a:r>
            <a:r>
              <a:rPr lang="en-US" sz="2000" dirty="0" err="1">
                <a:solidFill>
                  <a:srgbClr val="000000"/>
                </a:solidFill>
              </a:rPr>
              <a:t>l’image</a:t>
            </a:r>
            <a:r>
              <a:rPr lang="en-US" sz="2000" dirty="0">
                <a:solidFill>
                  <a:srgbClr val="000000"/>
                </a:solidFill>
              </a:rPr>
              <a:t> de la </a:t>
            </a:r>
            <a:r>
              <a:rPr lang="en-US" sz="2000" dirty="0" err="1">
                <a:solidFill>
                  <a:srgbClr val="000000"/>
                </a:solidFill>
              </a:rPr>
              <a:t>tempête</a:t>
            </a:r>
            <a:r>
              <a:rPr lang="en-US" sz="2000" dirty="0">
                <a:solidFill>
                  <a:srgbClr val="000000"/>
                </a:solidFill>
              </a:rPr>
              <a:t> de 1999 </a:t>
            </a:r>
            <a:r>
              <a:rPr lang="en-US" sz="2000" dirty="0" err="1">
                <a:solidFill>
                  <a:srgbClr val="000000"/>
                </a:solidFill>
              </a:rPr>
              <a:t>ou</a:t>
            </a:r>
            <a:r>
              <a:rPr lang="en-US" sz="2000" dirty="0">
                <a:solidFill>
                  <a:srgbClr val="000000"/>
                </a:solidFill>
              </a:rPr>
              <a:t> de </a:t>
            </a:r>
            <a:r>
              <a:rPr lang="en-US" sz="2000" dirty="0" err="1">
                <a:solidFill>
                  <a:srgbClr val="000000"/>
                </a:solidFill>
              </a:rPr>
              <a:t>l’épisode</a:t>
            </a:r>
            <a:r>
              <a:rPr lang="en-US" sz="2000" dirty="0">
                <a:solidFill>
                  <a:srgbClr val="000000"/>
                </a:solidFill>
              </a:rPr>
              <a:t> </a:t>
            </a:r>
            <a:r>
              <a:rPr lang="en-US" sz="2000" dirty="0" err="1">
                <a:solidFill>
                  <a:srgbClr val="000000"/>
                </a:solidFill>
              </a:rPr>
              <a:t>caniculaire</a:t>
            </a:r>
            <a:r>
              <a:rPr lang="en-US" sz="2000" dirty="0">
                <a:solidFill>
                  <a:srgbClr val="000000"/>
                </a:solidFill>
              </a:rPr>
              <a:t> de 2003, nous </a:t>
            </a:r>
            <a:r>
              <a:rPr lang="en-US" sz="2000" dirty="0" err="1">
                <a:solidFill>
                  <a:srgbClr val="000000"/>
                </a:solidFill>
              </a:rPr>
              <a:t>devons</a:t>
            </a:r>
            <a:r>
              <a:rPr lang="en-US" sz="2000" dirty="0">
                <a:solidFill>
                  <a:srgbClr val="000000"/>
                </a:solidFill>
              </a:rPr>
              <a:t> </a:t>
            </a:r>
            <a:r>
              <a:rPr lang="en-US" sz="2000" dirty="0" err="1">
                <a:solidFill>
                  <a:srgbClr val="000000"/>
                </a:solidFill>
              </a:rPr>
              <a:t>rester</a:t>
            </a:r>
            <a:r>
              <a:rPr lang="en-US" sz="2000" dirty="0">
                <a:solidFill>
                  <a:srgbClr val="000000"/>
                </a:solidFill>
              </a:rPr>
              <a:t> </a:t>
            </a:r>
            <a:r>
              <a:rPr lang="en-US" sz="2000" dirty="0" err="1">
                <a:solidFill>
                  <a:srgbClr val="000000"/>
                </a:solidFill>
              </a:rPr>
              <a:t>vigilants</a:t>
            </a:r>
            <a:r>
              <a:rPr lang="en-US" sz="2000" dirty="0">
                <a:solidFill>
                  <a:srgbClr val="000000"/>
                </a:solidFill>
              </a:rPr>
              <a:t> aux </a:t>
            </a:r>
            <a:r>
              <a:rPr lang="en-US" sz="2000" dirty="0" err="1">
                <a:solidFill>
                  <a:srgbClr val="000000"/>
                </a:solidFill>
              </a:rPr>
              <a:t>phénomènes</a:t>
            </a:r>
            <a:r>
              <a:rPr lang="en-US" sz="2000" dirty="0">
                <a:solidFill>
                  <a:srgbClr val="000000"/>
                </a:solidFill>
              </a:rPr>
              <a:t> </a:t>
            </a:r>
            <a:r>
              <a:rPr lang="en-US" sz="2000" dirty="0" err="1">
                <a:solidFill>
                  <a:srgbClr val="000000"/>
                </a:solidFill>
              </a:rPr>
              <a:t>climatiques</a:t>
            </a:r>
            <a:r>
              <a:rPr lang="en-US" sz="2000" dirty="0">
                <a:solidFill>
                  <a:srgbClr val="000000"/>
                </a:solidFill>
              </a:rPr>
              <a:t> </a:t>
            </a:r>
            <a:r>
              <a:rPr lang="en-US" sz="2000" dirty="0" err="1">
                <a:solidFill>
                  <a:srgbClr val="000000"/>
                </a:solidFill>
              </a:rPr>
              <a:t>extrêmes</a:t>
            </a:r>
            <a:r>
              <a:rPr lang="en-US" sz="2000" dirty="0">
                <a:solidFill>
                  <a:srgbClr val="000000"/>
                </a:solidFill>
              </a:rPr>
              <a:t>. </a:t>
            </a:r>
          </a:p>
          <a:p>
            <a:pPr algn="just">
              <a:lnSpc>
                <a:spcPts val="2800"/>
              </a:lnSpc>
            </a:pPr>
            <a:endParaRPr lang="en-US" sz="2000" dirty="0">
              <a:solidFill>
                <a:srgbClr val="000000"/>
              </a:solidFill>
            </a:endParaRPr>
          </a:p>
          <a:p>
            <a:pPr algn="just">
              <a:lnSpc>
                <a:spcPts val="2800"/>
              </a:lnSpc>
            </a:pPr>
            <a:r>
              <a:rPr lang="en-US" sz="2000" dirty="0" err="1">
                <a:solidFill>
                  <a:srgbClr val="000000"/>
                </a:solidFill>
              </a:rPr>
              <a:t>Ils</a:t>
            </a:r>
            <a:r>
              <a:rPr lang="en-US" sz="2000" dirty="0">
                <a:solidFill>
                  <a:srgbClr val="000000"/>
                </a:solidFill>
              </a:rPr>
              <a:t> </a:t>
            </a:r>
            <a:r>
              <a:rPr lang="en-US" sz="2000" dirty="0" err="1">
                <a:solidFill>
                  <a:srgbClr val="000000"/>
                </a:solidFill>
              </a:rPr>
              <a:t>sont</a:t>
            </a:r>
            <a:r>
              <a:rPr lang="en-US" sz="2000" dirty="0">
                <a:solidFill>
                  <a:srgbClr val="000000"/>
                </a:solidFill>
              </a:rPr>
              <a:t> observables sur la carte </a:t>
            </a:r>
            <a:r>
              <a:rPr lang="en-US" sz="2000" dirty="0" err="1">
                <a:solidFill>
                  <a:srgbClr val="000000"/>
                </a:solidFill>
              </a:rPr>
              <a:t>météoFrance</a:t>
            </a:r>
            <a:r>
              <a:rPr lang="en-US" sz="2000" dirty="0">
                <a:solidFill>
                  <a:srgbClr val="000000"/>
                </a:solidFill>
              </a:rPr>
              <a:t> qui </a:t>
            </a:r>
            <a:r>
              <a:rPr lang="en-US" sz="2000" dirty="0" err="1">
                <a:solidFill>
                  <a:srgbClr val="000000"/>
                </a:solidFill>
              </a:rPr>
              <a:t>signale</a:t>
            </a:r>
            <a:r>
              <a:rPr lang="en-US" sz="2000" dirty="0">
                <a:solidFill>
                  <a:srgbClr val="000000"/>
                </a:solidFill>
              </a:rPr>
              <a:t>, dans les 24 </a:t>
            </a:r>
            <a:r>
              <a:rPr lang="en-US" sz="2000" dirty="0" err="1">
                <a:solidFill>
                  <a:srgbClr val="000000"/>
                </a:solidFill>
              </a:rPr>
              <a:t>heures</a:t>
            </a:r>
            <a:r>
              <a:rPr lang="en-US" sz="2000" dirty="0">
                <a:solidFill>
                  <a:srgbClr val="000000"/>
                </a:solidFill>
              </a:rPr>
              <a:t>, la </a:t>
            </a:r>
            <a:r>
              <a:rPr lang="en-US" sz="2000" dirty="0" err="1">
                <a:solidFill>
                  <a:srgbClr val="000000"/>
                </a:solidFill>
              </a:rPr>
              <a:t>survenue</a:t>
            </a:r>
            <a:r>
              <a:rPr lang="en-US" sz="2000" dirty="0">
                <a:solidFill>
                  <a:srgbClr val="000000"/>
                </a:solidFill>
              </a:rPr>
              <a:t> d’un </a:t>
            </a:r>
            <a:r>
              <a:rPr lang="en-US" sz="2000" dirty="0" err="1">
                <a:solidFill>
                  <a:srgbClr val="000000"/>
                </a:solidFill>
              </a:rPr>
              <a:t>événement</a:t>
            </a:r>
            <a:r>
              <a:rPr lang="en-US" sz="2000" dirty="0">
                <a:solidFill>
                  <a:srgbClr val="000000"/>
                </a:solidFill>
              </a:rPr>
              <a:t> </a:t>
            </a:r>
            <a:r>
              <a:rPr lang="en-US" sz="2000" dirty="0" err="1">
                <a:solidFill>
                  <a:srgbClr val="000000"/>
                </a:solidFill>
              </a:rPr>
              <a:t>selon</a:t>
            </a:r>
            <a:r>
              <a:rPr lang="en-US" sz="2000" dirty="0">
                <a:solidFill>
                  <a:srgbClr val="000000"/>
                </a:solidFill>
              </a:rPr>
              <a:t> </a:t>
            </a:r>
            <a:r>
              <a:rPr lang="en-US" sz="2000" dirty="0" err="1">
                <a:solidFill>
                  <a:srgbClr val="000000"/>
                </a:solidFill>
              </a:rPr>
              <a:t>sa</a:t>
            </a:r>
            <a:r>
              <a:rPr lang="en-US" sz="2000" dirty="0">
                <a:solidFill>
                  <a:srgbClr val="000000"/>
                </a:solidFill>
              </a:rPr>
              <a:t> nature (vent, canicule, grand </a:t>
            </a:r>
            <a:r>
              <a:rPr lang="en-US" sz="2000" dirty="0" err="1">
                <a:solidFill>
                  <a:srgbClr val="000000"/>
                </a:solidFill>
              </a:rPr>
              <a:t>froid</a:t>
            </a:r>
            <a:r>
              <a:rPr lang="en-US" sz="2000" dirty="0">
                <a:solidFill>
                  <a:srgbClr val="000000"/>
                </a:solidFill>
              </a:rPr>
              <a:t>, </a:t>
            </a:r>
            <a:r>
              <a:rPr lang="en-US" sz="2000" dirty="0" err="1">
                <a:solidFill>
                  <a:srgbClr val="000000"/>
                </a:solidFill>
              </a:rPr>
              <a:t>neige</a:t>
            </a:r>
            <a:r>
              <a:rPr lang="en-US" sz="2000" dirty="0">
                <a:solidFill>
                  <a:srgbClr val="000000"/>
                </a:solidFill>
              </a:rPr>
              <a:t>-verglas, </a:t>
            </a:r>
            <a:r>
              <a:rPr lang="en-US" sz="2000" dirty="0" err="1">
                <a:solidFill>
                  <a:srgbClr val="000000"/>
                </a:solidFill>
              </a:rPr>
              <a:t>orage</a:t>
            </a:r>
            <a:r>
              <a:rPr lang="en-US" sz="2000" dirty="0">
                <a:solidFill>
                  <a:srgbClr val="000000"/>
                </a:solidFill>
              </a:rPr>
              <a:t>..) et son </a:t>
            </a:r>
            <a:r>
              <a:rPr lang="en-US" sz="2000" dirty="0" err="1">
                <a:solidFill>
                  <a:srgbClr val="000000"/>
                </a:solidFill>
              </a:rPr>
              <a:t>intensité</a:t>
            </a:r>
            <a:r>
              <a:rPr lang="en-US" sz="2000" dirty="0">
                <a:solidFill>
                  <a:srgbClr val="000000"/>
                </a:solidFill>
              </a:rPr>
              <a:t> via un code couleur (vert, jaune, orange et rouge). </a:t>
            </a:r>
          </a:p>
          <a:p>
            <a:pPr algn="just">
              <a:lnSpc>
                <a:spcPts val="2800"/>
              </a:lnSpc>
            </a:pPr>
            <a:endParaRPr lang="en-US" sz="2000" dirty="0">
              <a:solidFill>
                <a:srgbClr val="000000"/>
              </a:solidFill>
            </a:endParaRPr>
          </a:p>
          <a:p>
            <a:pPr algn="just">
              <a:lnSpc>
                <a:spcPts val="2800"/>
              </a:lnSpc>
            </a:pPr>
            <a:r>
              <a:rPr lang="en-US" sz="2000" dirty="0">
                <a:solidFill>
                  <a:srgbClr val="000000"/>
                </a:solidFill>
              </a:rPr>
              <a:t>Pour y faire face, la commune applique les </a:t>
            </a:r>
            <a:r>
              <a:rPr lang="en-US" sz="2000" dirty="0" err="1">
                <a:solidFill>
                  <a:srgbClr val="000000"/>
                </a:solidFill>
              </a:rPr>
              <a:t>mesures</a:t>
            </a:r>
            <a:r>
              <a:rPr lang="en-US" sz="2000" dirty="0">
                <a:solidFill>
                  <a:srgbClr val="000000"/>
                </a:solidFill>
              </a:rPr>
              <a:t> relatives au </a:t>
            </a:r>
            <a:r>
              <a:rPr lang="en-US" sz="2000" dirty="0" err="1">
                <a:solidFill>
                  <a:srgbClr val="000000"/>
                </a:solidFill>
              </a:rPr>
              <a:t>déclenchement</a:t>
            </a:r>
            <a:r>
              <a:rPr lang="en-US" sz="2000" dirty="0">
                <a:solidFill>
                  <a:srgbClr val="000000"/>
                </a:solidFill>
              </a:rPr>
              <a:t> du plan grand </a:t>
            </a:r>
            <a:r>
              <a:rPr lang="en-US" sz="2000" dirty="0" err="1">
                <a:solidFill>
                  <a:srgbClr val="000000"/>
                </a:solidFill>
              </a:rPr>
              <a:t>froid</a:t>
            </a:r>
            <a:r>
              <a:rPr lang="en-US" sz="2000" dirty="0">
                <a:solidFill>
                  <a:srgbClr val="000000"/>
                </a:solidFill>
              </a:rPr>
              <a:t> et du plan canicule.</a:t>
            </a:r>
          </a:p>
          <a:p>
            <a:pPr algn="just">
              <a:lnSpc>
                <a:spcPts val="2800"/>
              </a:lnSpc>
            </a:pPr>
            <a:endParaRPr lang="en-US" sz="2000" dirty="0">
              <a:solidFill>
                <a:srgbClr val="000000"/>
              </a:solidFill>
            </a:endParaRPr>
          </a:p>
          <a:p>
            <a:pPr algn="just">
              <a:lnSpc>
                <a:spcPts val="2800"/>
              </a:lnSpc>
            </a:pPr>
            <a:r>
              <a:rPr lang="en-US" sz="2000" dirty="0">
                <a:solidFill>
                  <a:srgbClr val="000000"/>
                </a:solidFill>
              </a:rPr>
              <a:t>Pour plus </a:t>
            </a:r>
            <a:r>
              <a:rPr lang="en-US" sz="2000" dirty="0" err="1">
                <a:solidFill>
                  <a:srgbClr val="000000"/>
                </a:solidFill>
              </a:rPr>
              <a:t>d’informations</a:t>
            </a:r>
            <a:r>
              <a:rPr lang="en-US" sz="2000" dirty="0">
                <a:solidFill>
                  <a:srgbClr val="000000"/>
                </a:solidFill>
              </a:rPr>
              <a:t>, </a:t>
            </a:r>
            <a:r>
              <a:rPr lang="en-US" sz="2000" dirty="0" err="1">
                <a:solidFill>
                  <a:srgbClr val="000000"/>
                </a:solidFill>
              </a:rPr>
              <a:t>vous</a:t>
            </a:r>
            <a:r>
              <a:rPr lang="en-US" sz="2000" dirty="0">
                <a:solidFill>
                  <a:srgbClr val="000000"/>
                </a:solidFill>
              </a:rPr>
              <a:t> </a:t>
            </a:r>
            <a:r>
              <a:rPr lang="en-US" sz="2000" dirty="0" err="1">
                <a:solidFill>
                  <a:srgbClr val="000000"/>
                </a:solidFill>
              </a:rPr>
              <a:t>pouvez</a:t>
            </a:r>
            <a:r>
              <a:rPr lang="en-US" sz="2000" dirty="0">
                <a:solidFill>
                  <a:srgbClr val="000000"/>
                </a:solidFill>
              </a:rPr>
              <a:t> consulter le site </a:t>
            </a:r>
            <a:r>
              <a:rPr lang="en-US" sz="2000" b="1" dirty="0" err="1">
                <a:solidFill>
                  <a:srgbClr val="FF1616"/>
                </a:solidFill>
                <a:hlinkClick r:id="rId3"/>
              </a:rPr>
              <a:t>MétéoFrance</a:t>
            </a:r>
            <a:r>
              <a:rPr lang="en-US" sz="2000" dirty="0">
                <a:solidFill>
                  <a:srgbClr val="FF1616"/>
                </a:solidFill>
              </a:rPr>
              <a:t> </a:t>
            </a:r>
            <a:r>
              <a:rPr lang="en-US" sz="2000" dirty="0">
                <a:solidFill>
                  <a:srgbClr val="000000"/>
                </a:solidFill>
              </a:rPr>
              <a:t>et </a:t>
            </a:r>
            <a:r>
              <a:rPr lang="en-US" sz="2000" dirty="0" err="1">
                <a:solidFill>
                  <a:srgbClr val="000000"/>
                </a:solidFill>
              </a:rPr>
              <a:t>vous</a:t>
            </a:r>
            <a:r>
              <a:rPr lang="en-US" sz="2000" dirty="0">
                <a:solidFill>
                  <a:srgbClr val="000000"/>
                </a:solidFill>
              </a:rPr>
              <a:t> </a:t>
            </a:r>
            <a:r>
              <a:rPr lang="en-US" sz="2000" dirty="0" err="1">
                <a:solidFill>
                  <a:srgbClr val="000000"/>
                </a:solidFill>
              </a:rPr>
              <a:t>renseigner</a:t>
            </a:r>
            <a:r>
              <a:rPr lang="en-US" sz="2000" dirty="0">
                <a:solidFill>
                  <a:srgbClr val="000000"/>
                </a:solidFill>
              </a:rPr>
              <a:t> </a:t>
            </a:r>
            <a:r>
              <a:rPr lang="en-US" sz="2000" dirty="0" err="1">
                <a:solidFill>
                  <a:srgbClr val="000000"/>
                </a:solidFill>
              </a:rPr>
              <a:t>auprès</a:t>
            </a:r>
            <a:r>
              <a:rPr lang="en-US" sz="2000" dirty="0">
                <a:solidFill>
                  <a:srgbClr val="000000"/>
                </a:solidFill>
              </a:rPr>
              <a:t> de la mairie </a:t>
            </a:r>
            <a:r>
              <a:rPr lang="en-US" sz="2000" dirty="0" err="1">
                <a:solidFill>
                  <a:srgbClr val="000000"/>
                </a:solidFill>
              </a:rPr>
              <a:t>ou</a:t>
            </a:r>
            <a:r>
              <a:rPr lang="en-US" sz="2000" dirty="0">
                <a:solidFill>
                  <a:srgbClr val="000000"/>
                </a:solidFill>
              </a:rPr>
              <a:t> de la </a:t>
            </a:r>
            <a:r>
              <a:rPr lang="en-US" sz="2000" dirty="0" err="1">
                <a:solidFill>
                  <a:srgbClr val="000000"/>
                </a:solidFill>
              </a:rPr>
              <a:t>préfecture</a:t>
            </a:r>
            <a:r>
              <a:rPr lang="en-US" sz="2000" dirty="0">
                <a:solidFill>
                  <a:srgbClr val="000000"/>
                </a:solidFill>
              </a:rPr>
              <a:t>. </a:t>
            </a:r>
          </a:p>
          <a:p>
            <a:pPr algn="ctr">
              <a:lnSpc>
                <a:spcPts val="2800"/>
              </a:lnSpc>
            </a:pPr>
            <a:endParaRPr lang="en-US" sz="706" dirty="0">
              <a:solidFill>
                <a:srgbClr val="000000"/>
              </a:solidFill>
              <a:latin typeface="Arimo Bold"/>
            </a:endParaRPr>
          </a:p>
        </p:txBody>
      </p:sp>
      <p:sp>
        <p:nvSpPr>
          <p:cNvPr id="6" name="TextBox 6"/>
          <p:cNvSpPr txBox="1"/>
          <p:nvPr/>
        </p:nvSpPr>
        <p:spPr>
          <a:xfrm>
            <a:off x="3802941" y="990261"/>
            <a:ext cx="6770821" cy="580390"/>
          </a:xfrm>
          <a:prstGeom prst="rect">
            <a:avLst/>
          </a:prstGeom>
        </p:spPr>
        <p:txBody>
          <a:bodyPr lIns="0" tIns="0" rIns="0" bIns="0" rtlCol="0" anchor="t">
            <a:spAutoFit/>
          </a:bodyPr>
          <a:lstStyle/>
          <a:p>
            <a:pPr algn="ctr">
              <a:lnSpc>
                <a:spcPts val="4759"/>
              </a:lnSpc>
            </a:pPr>
            <a:r>
              <a:rPr lang="en-US" sz="3399" dirty="0">
                <a:solidFill>
                  <a:srgbClr val="273854"/>
                </a:solidFill>
                <a:latin typeface="Open Sans Light Bold"/>
              </a:rPr>
              <a:t>LE RISQUE METEOROLOGIQUE</a:t>
            </a:r>
          </a:p>
        </p:txBody>
      </p:sp>
      <p:sp>
        <p:nvSpPr>
          <p:cNvPr id="7" name="TextBox 7"/>
          <p:cNvSpPr txBox="1"/>
          <p:nvPr/>
        </p:nvSpPr>
        <p:spPr>
          <a:xfrm>
            <a:off x="737270" y="3954424"/>
            <a:ext cx="2523251" cy="3814442"/>
          </a:xfrm>
          <a:prstGeom prst="rect">
            <a:avLst/>
          </a:prstGeom>
        </p:spPr>
        <p:txBody>
          <a:bodyPr lIns="0" tIns="0" rIns="0" bIns="0" rtlCol="0" anchor="t">
            <a:spAutoFit/>
          </a:bodyPr>
          <a:lstStyle/>
          <a:p>
            <a:pPr algn="just">
              <a:lnSpc>
                <a:spcPts val="2513"/>
              </a:lnSpc>
            </a:pPr>
            <a:r>
              <a:rPr lang="en-US" sz="1400" b="1" dirty="0">
                <a:solidFill>
                  <a:srgbClr val="FFFFFF"/>
                </a:solidFill>
              </a:rPr>
              <a:t>Le </a:t>
            </a:r>
            <a:r>
              <a:rPr lang="en-US" sz="1400" b="1" dirty="0" err="1">
                <a:solidFill>
                  <a:srgbClr val="FFFFFF"/>
                </a:solidFill>
              </a:rPr>
              <a:t>risque</a:t>
            </a:r>
            <a:r>
              <a:rPr lang="en-US" sz="1400" b="1" dirty="0">
                <a:solidFill>
                  <a:srgbClr val="FFFFFF"/>
                </a:solidFill>
              </a:rPr>
              <a:t> </a:t>
            </a:r>
            <a:r>
              <a:rPr lang="en-US" sz="1400" b="1" dirty="0" err="1">
                <a:solidFill>
                  <a:srgbClr val="FFFFFF"/>
                </a:solidFill>
              </a:rPr>
              <a:t>météorologique</a:t>
            </a:r>
            <a:r>
              <a:rPr lang="en-US" sz="1400" b="1" dirty="0">
                <a:solidFill>
                  <a:srgbClr val="FFFFFF"/>
                </a:solidFill>
              </a:rPr>
              <a:t> </a:t>
            </a:r>
            <a:r>
              <a:rPr lang="en-US" sz="1400" b="1" dirty="0" err="1">
                <a:solidFill>
                  <a:srgbClr val="FFFFFF"/>
                </a:solidFill>
              </a:rPr>
              <a:t>est</a:t>
            </a:r>
            <a:r>
              <a:rPr lang="en-US" sz="1400" b="1" dirty="0">
                <a:solidFill>
                  <a:srgbClr val="FFFFFF"/>
                </a:solidFill>
              </a:rPr>
              <a:t> </a:t>
            </a:r>
            <a:r>
              <a:rPr lang="en-US" sz="1400" b="1" dirty="0" err="1">
                <a:solidFill>
                  <a:srgbClr val="FFFFFF"/>
                </a:solidFill>
              </a:rPr>
              <a:t>dû</a:t>
            </a:r>
            <a:r>
              <a:rPr lang="en-US" sz="1400" b="1" dirty="0">
                <a:solidFill>
                  <a:srgbClr val="FFFFFF"/>
                </a:solidFill>
              </a:rPr>
              <a:t> à un </a:t>
            </a:r>
            <a:r>
              <a:rPr lang="en-US" sz="1400" b="1" dirty="0" err="1">
                <a:solidFill>
                  <a:srgbClr val="FFFFFF"/>
                </a:solidFill>
              </a:rPr>
              <a:t>phénomène</a:t>
            </a:r>
            <a:r>
              <a:rPr lang="en-US" sz="1400" b="1" dirty="0">
                <a:solidFill>
                  <a:srgbClr val="FFFFFF"/>
                </a:solidFill>
              </a:rPr>
              <a:t> </a:t>
            </a:r>
            <a:r>
              <a:rPr lang="en-US" sz="1400" b="1" dirty="0" err="1">
                <a:solidFill>
                  <a:srgbClr val="FFFFFF"/>
                </a:solidFill>
              </a:rPr>
              <a:t>climatique</a:t>
            </a:r>
            <a:r>
              <a:rPr lang="en-US" sz="1400" b="1" dirty="0">
                <a:solidFill>
                  <a:srgbClr val="FFFFFF"/>
                </a:solidFill>
              </a:rPr>
              <a:t> </a:t>
            </a:r>
            <a:r>
              <a:rPr lang="en-US" sz="1400" b="1" dirty="0" err="1">
                <a:solidFill>
                  <a:srgbClr val="FFFFFF"/>
                </a:solidFill>
              </a:rPr>
              <a:t>dont</a:t>
            </a:r>
            <a:r>
              <a:rPr lang="en-US" sz="1400" b="1" dirty="0">
                <a:solidFill>
                  <a:srgbClr val="FFFFFF"/>
                </a:solidFill>
              </a:rPr>
              <a:t> les </a:t>
            </a:r>
            <a:r>
              <a:rPr lang="en-US" sz="1400" b="1" dirty="0" err="1">
                <a:solidFill>
                  <a:srgbClr val="FFFFFF"/>
                </a:solidFill>
              </a:rPr>
              <a:t>facteurs</a:t>
            </a:r>
            <a:r>
              <a:rPr lang="en-US" sz="1400" b="1" dirty="0">
                <a:solidFill>
                  <a:srgbClr val="FFFFFF"/>
                </a:solidFill>
              </a:rPr>
              <a:t> </a:t>
            </a:r>
            <a:r>
              <a:rPr lang="en-US" sz="1400" b="1" dirty="0" err="1">
                <a:solidFill>
                  <a:srgbClr val="FFFFFF"/>
                </a:solidFill>
              </a:rPr>
              <a:t>atteignent</a:t>
            </a:r>
            <a:r>
              <a:rPr lang="en-US" sz="1400" b="1" dirty="0">
                <a:solidFill>
                  <a:srgbClr val="FFFFFF"/>
                </a:solidFill>
              </a:rPr>
              <a:t> des </a:t>
            </a:r>
            <a:r>
              <a:rPr lang="en-US" sz="1400" b="1" dirty="0" err="1">
                <a:solidFill>
                  <a:srgbClr val="FFFFFF"/>
                </a:solidFill>
              </a:rPr>
              <a:t>intensités</a:t>
            </a:r>
            <a:r>
              <a:rPr lang="en-US" sz="1400" b="1" dirty="0">
                <a:solidFill>
                  <a:srgbClr val="FFFFFF"/>
                </a:solidFill>
              </a:rPr>
              <a:t> </a:t>
            </a:r>
            <a:r>
              <a:rPr lang="en-US" sz="1400" b="1" dirty="0" err="1">
                <a:solidFill>
                  <a:srgbClr val="FFFFFF"/>
                </a:solidFill>
              </a:rPr>
              <a:t>extrêmes</a:t>
            </a:r>
            <a:r>
              <a:rPr lang="en-US" sz="1400" b="1" dirty="0">
                <a:solidFill>
                  <a:srgbClr val="FFFFFF"/>
                </a:solidFill>
              </a:rPr>
              <a:t>. Son importance et son </a:t>
            </a:r>
            <a:r>
              <a:rPr lang="en-US" sz="1400" b="1" dirty="0" err="1">
                <a:solidFill>
                  <a:srgbClr val="FFFFFF"/>
                </a:solidFill>
              </a:rPr>
              <a:t>ampleur</a:t>
            </a:r>
            <a:r>
              <a:rPr lang="en-US" sz="1400" b="1" dirty="0">
                <a:solidFill>
                  <a:srgbClr val="FFFFFF"/>
                </a:solidFill>
              </a:rPr>
              <a:t> </a:t>
            </a:r>
            <a:r>
              <a:rPr lang="en-US" sz="1400" b="1" dirty="0" err="1">
                <a:solidFill>
                  <a:srgbClr val="FFFFFF"/>
                </a:solidFill>
              </a:rPr>
              <a:t>peuvent</a:t>
            </a:r>
            <a:r>
              <a:rPr lang="en-US" sz="1400" b="1" dirty="0">
                <a:solidFill>
                  <a:srgbClr val="FFFFFF"/>
                </a:solidFill>
              </a:rPr>
              <a:t> </a:t>
            </a:r>
            <a:r>
              <a:rPr lang="en-US" sz="1400" b="1" dirty="0" err="1">
                <a:solidFill>
                  <a:srgbClr val="FFFFFF"/>
                </a:solidFill>
              </a:rPr>
              <a:t>avoir</a:t>
            </a:r>
            <a:r>
              <a:rPr lang="en-US" sz="1400" b="1" dirty="0">
                <a:solidFill>
                  <a:srgbClr val="FFFFFF"/>
                </a:solidFill>
              </a:rPr>
              <a:t> des </a:t>
            </a:r>
            <a:r>
              <a:rPr lang="en-US" sz="1400" b="1" dirty="0" err="1">
                <a:solidFill>
                  <a:srgbClr val="FFFFFF"/>
                </a:solidFill>
              </a:rPr>
              <a:t>conséquences</a:t>
            </a:r>
            <a:r>
              <a:rPr lang="en-US" sz="1400" b="1" dirty="0">
                <a:solidFill>
                  <a:srgbClr val="FFFFFF"/>
                </a:solidFill>
              </a:rPr>
              <a:t> </a:t>
            </a:r>
            <a:r>
              <a:rPr lang="en-US" sz="1400" b="1" dirty="0" err="1">
                <a:solidFill>
                  <a:srgbClr val="FFFFFF"/>
                </a:solidFill>
              </a:rPr>
              <a:t>importantes</a:t>
            </a:r>
            <a:r>
              <a:rPr lang="en-US" sz="1400" b="1" dirty="0">
                <a:solidFill>
                  <a:srgbClr val="FFFFFF"/>
                </a:solidFill>
              </a:rPr>
              <a:t> sur les plans </a:t>
            </a:r>
            <a:r>
              <a:rPr lang="en-US" sz="1400" b="1" dirty="0" err="1">
                <a:solidFill>
                  <a:srgbClr val="FFFFFF"/>
                </a:solidFill>
              </a:rPr>
              <a:t>humains</a:t>
            </a:r>
            <a:r>
              <a:rPr lang="en-US" sz="1400" b="1" dirty="0">
                <a:solidFill>
                  <a:srgbClr val="FFFFFF"/>
                </a:solidFill>
              </a:rPr>
              <a:t>, </a:t>
            </a:r>
            <a:r>
              <a:rPr lang="en-US" sz="1400" b="1" dirty="0" err="1">
                <a:solidFill>
                  <a:srgbClr val="FFFFFF"/>
                </a:solidFill>
              </a:rPr>
              <a:t>économiques</a:t>
            </a:r>
            <a:r>
              <a:rPr lang="en-US" sz="1400" b="1" dirty="0">
                <a:solidFill>
                  <a:srgbClr val="FFFFFF"/>
                </a:solidFill>
              </a:rPr>
              <a:t> et </a:t>
            </a:r>
            <a:r>
              <a:rPr lang="en-US" sz="1400" b="1" dirty="0" err="1">
                <a:solidFill>
                  <a:srgbClr val="FFFFFF"/>
                </a:solidFill>
              </a:rPr>
              <a:t>environnementaux</a:t>
            </a:r>
            <a:r>
              <a:rPr lang="en-US" sz="1400" b="1" dirty="0">
                <a:solidFill>
                  <a:srgbClr val="FFFFFF"/>
                </a:solidFill>
              </a:rPr>
              <a:t>. </a:t>
            </a:r>
            <a:r>
              <a:rPr lang="en-US" sz="1400" b="1" dirty="0" err="1">
                <a:solidFill>
                  <a:srgbClr val="FFFFFF"/>
                </a:solidFill>
              </a:rPr>
              <a:t>C’est</a:t>
            </a:r>
            <a:r>
              <a:rPr lang="en-US" sz="1400" b="1" dirty="0">
                <a:solidFill>
                  <a:srgbClr val="FFFFFF"/>
                </a:solidFill>
              </a:rPr>
              <a:t> le </a:t>
            </a:r>
            <a:r>
              <a:rPr lang="en-US" sz="1400" b="1" dirty="0" err="1">
                <a:solidFill>
                  <a:srgbClr val="FFFFFF"/>
                </a:solidFill>
              </a:rPr>
              <a:t>cas</a:t>
            </a:r>
            <a:r>
              <a:rPr lang="en-US" sz="1400" b="1" dirty="0">
                <a:solidFill>
                  <a:srgbClr val="FFFFFF"/>
                </a:solidFill>
              </a:rPr>
              <a:t> des vents </a:t>
            </a:r>
            <a:r>
              <a:rPr lang="en-US" sz="1400" b="1" dirty="0" err="1">
                <a:solidFill>
                  <a:srgbClr val="FFFFFF"/>
                </a:solidFill>
              </a:rPr>
              <a:t>violents</a:t>
            </a:r>
            <a:r>
              <a:rPr lang="en-US" sz="1400" b="1" dirty="0">
                <a:solidFill>
                  <a:srgbClr val="FFFFFF"/>
                </a:solidFill>
              </a:rPr>
              <a:t>, des </a:t>
            </a:r>
            <a:r>
              <a:rPr lang="en-US" sz="1400" b="1" dirty="0" err="1">
                <a:solidFill>
                  <a:srgbClr val="FFFFFF"/>
                </a:solidFill>
              </a:rPr>
              <a:t>orages</a:t>
            </a:r>
            <a:r>
              <a:rPr lang="en-US" sz="1400" b="1" dirty="0">
                <a:solidFill>
                  <a:srgbClr val="FFFFFF"/>
                </a:solidFill>
              </a:rPr>
              <a:t>, des </a:t>
            </a:r>
            <a:r>
              <a:rPr lang="en-US" sz="1400" b="1" dirty="0" err="1">
                <a:solidFill>
                  <a:srgbClr val="FFFFFF"/>
                </a:solidFill>
              </a:rPr>
              <a:t>périodes</a:t>
            </a:r>
            <a:r>
              <a:rPr lang="en-US" sz="1400" b="1" dirty="0">
                <a:solidFill>
                  <a:srgbClr val="FFFFFF"/>
                </a:solidFill>
              </a:rPr>
              <a:t> de grand </a:t>
            </a:r>
            <a:r>
              <a:rPr lang="en-US" sz="1400" b="1" dirty="0" err="1">
                <a:solidFill>
                  <a:srgbClr val="FFFFFF"/>
                </a:solidFill>
              </a:rPr>
              <a:t>froid</a:t>
            </a:r>
            <a:r>
              <a:rPr lang="en-US" sz="1400" b="1" dirty="0">
                <a:solidFill>
                  <a:srgbClr val="FFFFFF"/>
                </a:solidFill>
              </a:rPr>
              <a:t>, de canicule, de </a:t>
            </a:r>
            <a:r>
              <a:rPr lang="en-US" sz="1400" b="1" dirty="0" err="1">
                <a:solidFill>
                  <a:srgbClr val="FFFFFF"/>
                </a:solidFill>
              </a:rPr>
              <a:t>sécheresse</a:t>
            </a:r>
            <a:r>
              <a:rPr lang="en-US" sz="1400" b="1" dirty="0">
                <a:solidFill>
                  <a:srgbClr val="FFFFFF"/>
                </a:solidFill>
              </a:rPr>
              <a:t> …</a:t>
            </a:r>
          </a:p>
        </p:txBody>
      </p:sp>
      <p:pic>
        <p:nvPicPr>
          <p:cNvPr id="8" name="Image 7">
            <a:extLst>
              <a:ext uri="{FF2B5EF4-FFF2-40B4-BE49-F238E27FC236}">
                <a16:creationId xmlns:a16="http://schemas.microsoft.com/office/drawing/2014/main" id="{B659ECB9-EF9A-4082-B949-5C77C837FCE7}"/>
              </a:ext>
            </a:extLst>
          </p:cNvPr>
          <p:cNvPicPr>
            <a:picLocks noChangeAspect="1"/>
          </p:cNvPicPr>
          <p:nvPr/>
        </p:nvPicPr>
        <p:blipFill>
          <a:blip r:embed="rId4"/>
          <a:stretch>
            <a:fillRect/>
          </a:stretch>
        </p:blipFill>
        <p:spPr>
          <a:xfrm>
            <a:off x="10534005" y="1100959"/>
            <a:ext cx="685800" cy="461141"/>
          </a:xfrm>
          <a:prstGeom prst="rect">
            <a:avLst/>
          </a:prstGeom>
        </p:spPr>
      </p:pic>
      <p:sp>
        <p:nvSpPr>
          <p:cNvPr id="9" name="Rectangle 8">
            <a:extLst>
              <a:ext uri="{FF2B5EF4-FFF2-40B4-BE49-F238E27FC236}">
                <a16:creationId xmlns:a16="http://schemas.microsoft.com/office/drawing/2014/main" id="{7CAF75E1-CFE4-4709-9CB9-A86B0344BDF7}"/>
              </a:ext>
            </a:extLst>
          </p:cNvPr>
          <p:cNvSpPr/>
          <p:nvPr/>
        </p:nvSpPr>
        <p:spPr>
          <a:xfrm>
            <a:off x="10972800" y="4457700"/>
            <a:ext cx="7239000" cy="5640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86EDE917-0B7F-4A2A-B9EB-803B52E61608}"/>
              </a:ext>
            </a:extLst>
          </p:cNvPr>
          <p:cNvPicPr>
            <a:picLocks noChangeAspect="1"/>
          </p:cNvPicPr>
          <p:nvPr/>
        </p:nvPicPr>
        <p:blipFill>
          <a:blip r:embed="rId5"/>
          <a:stretch>
            <a:fillRect/>
          </a:stretch>
        </p:blipFill>
        <p:spPr>
          <a:xfrm>
            <a:off x="3403901" y="2612472"/>
            <a:ext cx="328350" cy="378865"/>
          </a:xfrm>
          <a:prstGeom prst="rect">
            <a:avLst/>
          </a:prstGeom>
        </p:spPr>
      </p:pic>
      <p:sp>
        <p:nvSpPr>
          <p:cNvPr id="12" name="Rectangle 11">
            <a:extLst>
              <a:ext uri="{FF2B5EF4-FFF2-40B4-BE49-F238E27FC236}">
                <a16:creationId xmlns:a16="http://schemas.microsoft.com/office/drawing/2014/main" id="{B5EDC3CB-E84F-4800-BAEC-2F6F23F58F1F}"/>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5D20849-5898-4B2B-9B35-AF99737B3345}"/>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5</a:t>
            </a:r>
            <a:endParaRPr lang="fr-FR" dirty="0"/>
          </a:p>
        </p:txBody>
      </p:sp>
      <p:sp>
        <p:nvSpPr>
          <p:cNvPr id="14" name="Rectangle 13">
            <a:extLst>
              <a:ext uri="{FF2B5EF4-FFF2-40B4-BE49-F238E27FC236}">
                <a16:creationId xmlns:a16="http://schemas.microsoft.com/office/drawing/2014/main" id="{04970B10-F182-429B-8CD5-FD798F1BCCDD}"/>
              </a:ext>
            </a:extLst>
          </p:cNvPr>
          <p:cNvSpPr/>
          <p:nvPr/>
        </p:nvSpPr>
        <p:spPr>
          <a:xfrm>
            <a:off x="3669569" y="1782456"/>
            <a:ext cx="7239000" cy="7886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2" descr="Une vigilance météo orange vent violent dans la Drôme succède à la vigilance  neige et verglas">
            <a:extLst>
              <a:ext uri="{FF2B5EF4-FFF2-40B4-BE49-F238E27FC236}">
                <a16:creationId xmlns:a16="http://schemas.microsoft.com/office/drawing/2014/main" id="{D769B92E-ED19-4A23-9CA5-2B868E6180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9" t="111" r="28415" b="2322"/>
          <a:stretch/>
        </p:blipFill>
        <p:spPr bwMode="auto">
          <a:xfrm>
            <a:off x="11353800" y="3394845"/>
            <a:ext cx="5805357" cy="4458504"/>
          </a:xfrm>
          <a:prstGeom prst="rect">
            <a:avLst/>
          </a:prstGeom>
          <a:noFill/>
          <a:ln w="19050">
            <a:no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B06DE-35A0-4524-868C-C8AC9BBD615B}"/>
              </a:ext>
            </a:extLst>
          </p:cNvPr>
          <p:cNvSpPr/>
          <p:nvPr/>
        </p:nvSpPr>
        <p:spPr>
          <a:xfrm>
            <a:off x="3985950" y="954636"/>
            <a:ext cx="2262450" cy="315768"/>
          </a:xfrm>
          <a:prstGeom prst="rect">
            <a:avLst/>
          </a:prstGeom>
          <a:solidFill>
            <a:srgbClr val="B7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2"/>
          <p:cNvPicPr>
            <a:picLocks noChangeAspect="1"/>
          </p:cNvPicPr>
          <p:nvPr/>
        </p:nvPicPr>
        <p:blipFill>
          <a:blip r:embed="rId2"/>
          <a:srcRect t="624" b="624"/>
          <a:stretch>
            <a:fillRect/>
          </a:stretch>
        </p:blipFill>
        <p:spPr>
          <a:xfrm>
            <a:off x="347564" y="-38100"/>
            <a:ext cx="18055072" cy="10370920"/>
          </a:xfrm>
          <a:prstGeom prst="rect">
            <a:avLst/>
          </a:prstGeom>
        </p:spPr>
      </p:pic>
      <p:sp>
        <p:nvSpPr>
          <p:cNvPr id="3" name="TextBox 3"/>
          <p:cNvSpPr txBox="1"/>
          <p:nvPr/>
        </p:nvSpPr>
        <p:spPr>
          <a:xfrm>
            <a:off x="4087751" y="100103"/>
            <a:ext cx="7232748" cy="580390"/>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LES BONS REFLEXES A ADOPTER</a:t>
            </a:r>
          </a:p>
        </p:txBody>
      </p:sp>
      <p:sp>
        <p:nvSpPr>
          <p:cNvPr id="4" name="TextBox 4"/>
          <p:cNvSpPr txBox="1"/>
          <p:nvPr/>
        </p:nvSpPr>
        <p:spPr>
          <a:xfrm>
            <a:off x="3562648" y="809936"/>
            <a:ext cx="2914352" cy="441339"/>
          </a:xfrm>
          <a:prstGeom prst="rect">
            <a:avLst/>
          </a:prstGeom>
        </p:spPr>
        <p:txBody>
          <a:bodyPr lIns="0" tIns="0" rIns="0" bIns="0" rtlCol="0" anchor="t">
            <a:spAutoFit/>
          </a:bodyPr>
          <a:lstStyle/>
          <a:p>
            <a:pPr algn="ctr">
              <a:lnSpc>
                <a:spcPts val="3920"/>
              </a:lnSpc>
            </a:pPr>
            <a:r>
              <a:rPr lang="en-US" b="1" dirty="0" err="1">
                <a:solidFill>
                  <a:srgbClr val="273854"/>
                </a:solidFill>
                <a:latin typeface="Open Sans Light"/>
              </a:rPr>
              <a:t>En</a:t>
            </a:r>
            <a:r>
              <a:rPr lang="en-US" b="1" dirty="0">
                <a:solidFill>
                  <a:srgbClr val="273854"/>
                </a:solidFill>
                <a:latin typeface="Open Sans Light"/>
              </a:rPr>
              <a:t> </a:t>
            </a:r>
            <a:r>
              <a:rPr lang="en-US" b="1" dirty="0" err="1">
                <a:solidFill>
                  <a:srgbClr val="273854"/>
                </a:solidFill>
                <a:latin typeface="Open Sans Light"/>
              </a:rPr>
              <a:t>cas</a:t>
            </a:r>
            <a:r>
              <a:rPr lang="en-US" b="1" dirty="0">
                <a:solidFill>
                  <a:srgbClr val="273854"/>
                </a:solidFill>
                <a:latin typeface="Open Sans Light"/>
              </a:rPr>
              <a:t> de canicule</a:t>
            </a:r>
          </a:p>
        </p:txBody>
      </p:sp>
      <p:pic>
        <p:nvPicPr>
          <p:cNvPr id="8" name="Image 7">
            <a:extLst>
              <a:ext uri="{FF2B5EF4-FFF2-40B4-BE49-F238E27FC236}">
                <a16:creationId xmlns:a16="http://schemas.microsoft.com/office/drawing/2014/main" id="{4A075CC7-16A6-4D75-B351-09AC615315B1}"/>
              </a:ext>
            </a:extLst>
          </p:cNvPr>
          <p:cNvPicPr>
            <a:picLocks noChangeAspect="1"/>
          </p:cNvPicPr>
          <p:nvPr/>
        </p:nvPicPr>
        <p:blipFill>
          <a:blip r:embed="rId3"/>
          <a:stretch>
            <a:fillRect/>
          </a:stretch>
        </p:blipFill>
        <p:spPr>
          <a:xfrm>
            <a:off x="3657600" y="954635"/>
            <a:ext cx="328350" cy="378865"/>
          </a:xfrm>
          <a:prstGeom prst="rect">
            <a:avLst/>
          </a:prstGeom>
        </p:spPr>
      </p:pic>
      <p:sp>
        <p:nvSpPr>
          <p:cNvPr id="9" name="Rectangle 8">
            <a:extLst>
              <a:ext uri="{FF2B5EF4-FFF2-40B4-BE49-F238E27FC236}">
                <a16:creationId xmlns:a16="http://schemas.microsoft.com/office/drawing/2014/main" id="{B3E0B6B3-F3D0-4ADE-9613-82B95E26E1EE}"/>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B0E3002-E97A-4BC9-8B11-979651E8FEBC}"/>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6</a:t>
            </a:r>
            <a:endParaRPr lang="fr-FR" dirty="0"/>
          </a:p>
        </p:txBody>
      </p:sp>
      <p:pic>
        <p:nvPicPr>
          <p:cNvPr id="15" name="Image 14">
            <a:extLst>
              <a:ext uri="{FF2B5EF4-FFF2-40B4-BE49-F238E27FC236}">
                <a16:creationId xmlns:a16="http://schemas.microsoft.com/office/drawing/2014/main" id="{B473D626-6318-497B-9C49-8956D07AFD89}"/>
              </a:ext>
            </a:extLst>
          </p:cNvPr>
          <p:cNvPicPr>
            <a:picLocks noChangeAspect="1"/>
          </p:cNvPicPr>
          <p:nvPr/>
        </p:nvPicPr>
        <p:blipFill>
          <a:blip r:embed="rId3"/>
          <a:stretch>
            <a:fillRect/>
          </a:stretch>
        </p:blipFill>
        <p:spPr>
          <a:xfrm>
            <a:off x="3493425" y="4055015"/>
            <a:ext cx="328350" cy="378865"/>
          </a:xfrm>
          <a:prstGeom prst="rect">
            <a:avLst/>
          </a:prstGeom>
        </p:spPr>
      </p:pic>
      <p:sp>
        <p:nvSpPr>
          <p:cNvPr id="17" name="Rectangle 16">
            <a:extLst>
              <a:ext uri="{FF2B5EF4-FFF2-40B4-BE49-F238E27FC236}">
                <a16:creationId xmlns:a16="http://schemas.microsoft.com/office/drawing/2014/main" id="{B8BB7201-C274-438D-9711-C5FDE79CC6FF}"/>
              </a:ext>
            </a:extLst>
          </p:cNvPr>
          <p:cNvSpPr/>
          <p:nvPr/>
        </p:nvSpPr>
        <p:spPr>
          <a:xfrm>
            <a:off x="3888599" y="4065404"/>
            <a:ext cx="2262450" cy="315768"/>
          </a:xfrm>
          <a:prstGeom prst="rect">
            <a:avLst/>
          </a:prstGeom>
          <a:solidFill>
            <a:srgbClr val="B7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E6C0140-0368-4046-8832-A6633FA4F817}"/>
              </a:ext>
            </a:extLst>
          </p:cNvPr>
          <p:cNvSpPr/>
          <p:nvPr/>
        </p:nvSpPr>
        <p:spPr>
          <a:xfrm>
            <a:off x="3888599" y="7429500"/>
            <a:ext cx="2262450" cy="315768"/>
          </a:xfrm>
          <a:prstGeom prst="rect">
            <a:avLst/>
          </a:prstGeom>
          <a:solidFill>
            <a:srgbClr val="B7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a:extLst>
              <a:ext uri="{FF2B5EF4-FFF2-40B4-BE49-F238E27FC236}">
                <a16:creationId xmlns:a16="http://schemas.microsoft.com/office/drawing/2014/main" id="{A7D67C5B-9E78-41AA-94E3-25C99B639214}"/>
              </a:ext>
            </a:extLst>
          </p:cNvPr>
          <p:cNvPicPr>
            <a:picLocks noChangeAspect="1"/>
          </p:cNvPicPr>
          <p:nvPr/>
        </p:nvPicPr>
        <p:blipFill>
          <a:blip r:embed="rId3"/>
          <a:stretch>
            <a:fillRect/>
          </a:stretch>
        </p:blipFill>
        <p:spPr>
          <a:xfrm>
            <a:off x="3505200" y="7429500"/>
            <a:ext cx="328350" cy="378865"/>
          </a:xfrm>
          <a:prstGeom prst="rect">
            <a:avLst/>
          </a:prstGeom>
        </p:spPr>
      </p:pic>
      <p:sp>
        <p:nvSpPr>
          <p:cNvPr id="20" name="TextBox 4">
            <a:extLst>
              <a:ext uri="{FF2B5EF4-FFF2-40B4-BE49-F238E27FC236}">
                <a16:creationId xmlns:a16="http://schemas.microsoft.com/office/drawing/2014/main" id="{00E10B85-610A-451E-A7AA-02C1AF075B51}"/>
              </a:ext>
            </a:extLst>
          </p:cNvPr>
          <p:cNvSpPr txBox="1"/>
          <p:nvPr/>
        </p:nvSpPr>
        <p:spPr>
          <a:xfrm>
            <a:off x="3562648" y="3916570"/>
            <a:ext cx="2914352" cy="441339"/>
          </a:xfrm>
          <a:prstGeom prst="rect">
            <a:avLst/>
          </a:prstGeom>
        </p:spPr>
        <p:txBody>
          <a:bodyPr lIns="0" tIns="0" rIns="0" bIns="0" rtlCol="0" anchor="t">
            <a:spAutoFit/>
          </a:bodyPr>
          <a:lstStyle/>
          <a:p>
            <a:pPr algn="ctr">
              <a:lnSpc>
                <a:spcPts val="3920"/>
              </a:lnSpc>
            </a:pPr>
            <a:r>
              <a:rPr lang="en-US" b="1" dirty="0" err="1">
                <a:solidFill>
                  <a:srgbClr val="273854"/>
                </a:solidFill>
                <a:latin typeface="Open Sans Light"/>
              </a:rPr>
              <a:t>En</a:t>
            </a:r>
            <a:r>
              <a:rPr lang="en-US" b="1" dirty="0">
                <a:solidFill>
                  <a:srgbClr val="273854"/>
                </a:solidFill>
                <a:latin typeface="Open Sans Light"/>
              </a:rPr>
              <a:t> </a:t>
            </a:r>
            <a:r>
              <a:rPr lang="en-US" b="1" dirty="0" err="1">
                <a:solidFill>
                  <a:srgbClr val="273854"/>
                </a:solidFill>
                <a:latin typeface="Open Sans Light"/>
              </a:rPr>
              <a:t>cas</a:t>
            </a:r>
            <a:r>
              <a:rPr lang="en-US" b="1" dirty="0">
                <a:solidFill>
                  <a:srgbClr val="273854"/>
                </a:solidFill>
                <a:latin typeface="Open Sans Light"/>
              </a:rPr>
              <a:t> de grand </a:t>
            </a:r>
            <a:r>
              <a:rPr lang="en-US" b="1" dirty="0" err="1">
                <a:solidFill>
                  <a:srgbClr val="273854"/>
                </a:solidFill>
                <a:latin typeface="Open Sans Light"/>
              </a:rPr>
              <a:t>froid</a:t>
            </a:r>
            <a:endParaRPr lang="en-US" b="1" dirty="0">
              <a:solidFill>
                <a:srgbClr val="273854"/>
              </a:solidFill>
              <a:latin typeface="Open Sans Light"/>
            </a:endParaRPr>
          </a:p>
        </p:txBody>
      </p:sp>
      <p:sp>
        <p:nvSpPr>
          <p:cNvPr id="21" name="TextBox 4">
            <a:extLst>
              <a:ext uri="{FF2B5EF4-FFF2-40B4-BE49-F238E27FC236}">
                <a16:creationId xmlns:a16="http://schemas.microsoft.com/office/drawing/2014/main" id="{EF61D436-CA49-4265-959A-345B3E65DA6D}"/>
              </a:ext>
            </a:extLst>
          </p:cNvPr>
          <p:cNvSpPr txBox="1"/>
          <p:nvPr/>
        </p:nvSpPr>
        <p:spPr>
          <a:xfrm>
            <a:off x="3447090" y="7284801"/>
            <a:ext cx="2914352" cy="441339"/>
          </a:xfrm>
          <a:prstGeom prst="rect">
            <a:avLst/>
          </a:prstGeom>
        </p:spPr>
        <p:txBody>
          <a:bodyPr lIns="0" tIns="0" rIns="0" bIns="0" rtlCol="0" anchor="t">
            <a:spAutoFit/>
          </a:bodyPr>
          <a:lstStyle/>
          <a:p>
            <a:pPr algn="ctr">
              <a:lnSpc>
                <a:spcPts val="3920"/>
              </a:lnSpc>
            </a:pPr>
            <a:r>
              <a:rPr lang="en-US" b="1" dirty="0" err="1">
                <a:solidFill>
                  <a:srgbClr val="273854"/>
                </a:solidFill>
                <a:latin typeface="Open Sans Light"/>
              </a:rPr>
              <a:t>En</a:t>
            </a:r>
            <a:r>
              <a:rPr lang="en-US" b="1" dirty="0">
                <a:solidFill>
                  <a:srgbClr val="273854"/>
                </a:solidFill>
                <a:latin typeface="Open Sans Light"/>
              </a:rPr>
              <a:t> </a:t>
            </a:r>
            <a:r>
              <a:rPr lang="en-US" b="1" dirty="0" err="1">
                <a:solidFill>
                  <a:srgbClr val="273854"/>
                </a:solidFill>
                <a:latin typeface="Open Sans Light"/>
              </a:rPr>
              <a:t>cas</a:t>
            </a:r>
            <a:r>
              <a:rPr lang="en-US" b="1" dirty="0">
                <a:solidFill>
                  <a:srgbClr val="273854"/>
                </a:solidFill>
                <a:latin typeface="Open Sans Light"/>
              </a:rPr>
              <a:t> de </a:t>
            </a:r>
            <a:r>
              <a:rPr lang="en-US" b="1" dirty="0" err="1">
                <a:solidFill>
                  <a:srgbClr val="273854"/>
                </a:solidFill>
                <a:latin typeface="Open Sans Light"/>
              </a:rPr>
              <a:t>tempête</a:t>
            </a:r>
            <a:endParaRPr lang="en-US" b="1" dirty="0">
              <a:solidFill>
                <a:srgbClr val="273854"/>
              </a:solidFill>
              <a:latin typeface="Open Sans Light"/>
            </a:endParaRPr>
          </a:p>
        </p:txBody>
      </p:sp>
      <p:pic>
        <p:nvPicPr>
          <p:cNvPr id="23" name="Image 22">
            <a:extLst>
              <a:ext uri="{FF2B5EF4-FFF2-40B4-BE49-F238E27FC236}">
                <a16:creationId xmlns:a16="http://schemas.microsoft.com/office/drawing/2014/main" id="{FC88ABB6-5716-41B8-A353-3883298D220B}"/>
              </a:ext>
            </a:extLst>
          </p:cNvPr>
          <p:cNvPicPr>
            <a:picLocks noChangeAspect="1"/>
          </p:cNvPicPr>
          <p:nvPr/>
        </p:nvPicPr>
        <p:blipFill>
          <a:blip r:embed="rId4"/>
          <a:stretch>
            <a:fillRect/>
          </a:stretch>
        </p:blipFill>
        <p:spPr>
          <a:xfrm>
            <a:off x="3733537" y="155128"/>
            <a:ext cx="504825" cy="4572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93"/>
          <a:stretch>
            <a:fillRect/>
          </a:stretch>
        </p:blipFill>
        <p:spPr>
          <a:xfrm>
            <a:off x="382183" y="0"/>
            <a:ext cx="17905817" cy="10435431"/>
          </a:xfrm>
          <a:prstGeom prst="rect">
            <a:avLst/>
          </a:prstGeom>
        </p:spPr>
      </p:pic>
      <p:pic>
        <p:nvPicPr>
          <p:cNvPr id="3" name="Picture 3"/>
          <p:cNvPicPr>
            <a:picLocks noChangeAspect="1"/>
          </p:cNvPicPr>
          <p:nvPr/>
        </p:nvPicPr>
        <p:blipFill>
          <a:blip r:embed="rId3"/>
          <a:srcRect/>
          <a:stretch>
            <a:fillRect/>
          </a:stretch>
        </p:blipFill>
        <p:spPr>
          <a:xfrm>
            <a:off x="11015964" y="2079633"/>
            <a:ext cx="7272036" cy="5082771"/>
          </a:xfrm>
          <a:prstGeom prst="rect">
            <a:avLst/>
          </a:prstGeom>
        </p:spPr>
      </p:pic>
      <p:sp>
        <p:nvSpPr>
          <p:cNvPr id="4" name="TextBox 4"/>
          <p:cNvSpPr txBox="1"/>
          <p:nvPr/>
        </p:nvSpPr>
        <p:spPr>
          <a:xfrm>
            <a:off x="4292888" y="1664137"/>
            <a:ext cx="5859555" cy="4270015"/>
          </a:xfrm>
          <a:prstGeom prst="rect">
            <a:avLst/>
          </a:prstGeom>
        </p:spPr>
        <p:txBody>
          <a:bodyPr lIns="0" tIns="0" rIns="0" bIns="0" rtlCol="0" anchor="t">
            <a:spAutoFit/>
          </a:bodyPr>
          <a:lstStyle/>
          <a:p>
            <a:pPr algn="just">
              <a:lnSpc>
                <a:spcPts val="2564"/>
              </a:lnSpc>
            </a:pPr>
            <a:r>
              <a:rPr lang="en-US" sz="2000" dirty="0">
                <a:solidFill>
                  <a:srgbClr val="000000"/>
                </a:solidFill>
              </a:rPr>
              <a:t>La commune de </a:t>
            </a:r>
            <a:r>
              <a:rPr lang="en-US" sz="2000" dirty="0" err="1">
                <a:solidFill>
                  <a:srgbClr val="000000"/>
                </a:solidFill>
              </a:rPr>
              <a:t>Labeuvrière</a:t>
            </a:r>
            <a:r>
              <a:rPr lang="en-US" sz="2000" dirty="0">
                <a:solidFill>
                  <a:srgbClr val="000000"/>
                </a:solidFill>
              </a:rPr>
              <a:t> </a:t>
            </a:r>
            <a:r>
              <a:rPr lang="en-US" sz="2000" dirty="0" err="1">
                <a:solidFill>
                  <a:srgbClr val="000000"/>
                </a:solidFill>
              </a:rPr>
              <a:t>est</a:t>
            </a:r>
            <a:r>
              <a:rPr lang="en-US" sz="2000" dirty="0">
                <a:solidFill>
                  <a:srgbClr val="000000"/>
                </a:solidFill>
              </a:rPr>
              <a:t> </a:t>
            </a:r>
            <a:r>
              <a:rPr lang="en-US" sz="2000" dirty="0" err="1">
                <a:solidFill>
                  <a:srgbClr val="000000"/>
                </a:solidFill>
              </a:rPr>
              <a:t>concernée</a:t>
            </a:r>
            <a:r>
              <a:rPr lang="en-US" sz="2000" dirty="0">
                <a:solidFill>
                  <a:srgbClr val="000000"/>
                </a:solidFill>
              </a:rPr>
              <a:t> par un </a:t>
            </a:r>
            <a:r>
              <a:rPr lang="en-US" sz="2000" dirty="0" err="1">
                <a:solidFill>
                  <a:srgbClr val="000000"/>
                </a:solidFill>
              </a:rPr>
              <a:t>risque</a:t>
            </a:r>
            <a:r>
              <a:rPr lang="en-US" sz="2000" dirty="0">
                <a:solidFill>
                  <a:srgbClr val="000000"/>
                </a:solidFill>
              </a:rPr>
              <a:t> de </a:t>
            </a:r>
            <a:r>
              <a:rPr lang="en-US" sz="2000" dirty="0" err="1">
                <a:solidFill>
                  <a:srgbClr val="000000"/>
                </a:solidFill>
              </a:rPr>
              <a:t>sismicité</a:t>
            </a:r>
            <a:r>
              <a:rPr lang="en-US" sz="2000" dirty="0">
                <a:solidFill>
                  <a:srgbClr val="000000"/>
                </a:solidFill>
              </a:rPr>
              <a:t> de </a:t>
            </a:r>
            <a:r>
              <a:rPr lang="en-US" sz="2000" dirty="0" err="1">
                <a:solidFill>
                  <a:srgbClr val="000000"/>
                </a:solidFill>
              </a:rPr>
              <a:t>niveau</a:t>
            </a:r>
            <a:r>
              <a:rPr lang="en-US" sz="2000" dirty="0">
                <a:solidFill>
                  <a:srgbClr val="000000"/>
                </a:solidFill>
              </a:rPr>
              <a:t> 2 (</a:t>
            </a:r>
            <a:r>
              <a:rPr lang="en-US" sz="2000" dirty="0" err="1">
                <a:solidFill>
                  <a:srgbClr val="000000"/>
                </a:solidFill>
              </a:rPr>
              <a:t>faible</a:t>
            </a:r>
            <a:r>
              <a:rPr lang="en-US" sz="2000" dirty="0">
                <a:solidFill>
                  <a:srgbClr val="000000"/>
                </a:solidFill>
              </a:rPr>
              <a:t>). Pour </a:t>
            </a:r>
            <a:r>
              <a:rPr lang="en-US" sz="2000" dirty="0" err="1">
                <a:solidFill>
                  <a:srgbClr val="000000"/>
                </a:solidFill>
              </a:rPr>
              <a:t>autant</a:t>
            </a:r>
            <a:r>
              <a:rPr lang="en-US" sz="2000" dirty="0">
                <a:solidFill>
                  <a:srgbClr val="000000"/>
                </a:solidFill>
              </a:rPr>
              <a:t>, </a:t>
            </a:r>
            <a:r>
              <a:rPr lang="en-US" sz="2000" dirty="0" err="1">
                <a:solidFill>
                  <a:srgbClr val="000000"/>
                </a:solidFill>
              </a:rPr>
              <a:t>ce</a:t>
            </a:r>
            <a:r>
              <a:rPr lang="en-US" sz="2000" dirty="0">
                <a:solidFill>
                  <a:srgbClr val="000000"/>
                </a:solidFill>
              </a:rPr>
              <a:t> </a:t>
            </a:r>
            <a:r>
              <a:rPr lang="en-US" sz="2000" dirty="0" err="1">
                <a:solidFill>
                  <a:srgbClr val="000000"/>
                </a:solidFill>
              </a:rPr>
              <a:t>risque</a:t>
            </a:r>
            <a:r>
              <a:rPr lang="en-US" sz="2000" dirty="0">
                <a:solidFill>
                  <a:srgbClr val="000000"/>
                </a:solidFill>
              </a:rPr>
              <a:t> ne doit pas </a:t>
            </a:r>
            <a:r>
              <a:rPr lang="en-US" sz="2000" dirty="0" err="1">
                <a:solidFill>
                  <a:srgbClr val="000000"/>
                </a:solidFill>
              </a:rPr>
              <a:t>être</a:t>
            </a:r>
            <a:r>
              <a:rPr lang="en-US" sz="2000" dirty="0">
                <a:solidFill>
                  <a:srgbClr val="000000"/>
                </a:solidFill>
              </a:rPr>
              <a:t> </a:t>
            </a:r>
            <a:r>
              <a:rPr lang="en-US" sz="2000" dirty="0" err="1">
                <a:solidFill>
                  <a:srgbClr val="000000"/>
                </a:solidFill>
              </a:rPr>
              <a:t>négligé</a:t>
            </a:r>
            <a:r>
              <a:rPr lang="en-US" sz="2000" dirty="0">
                <a:solidFill>
                  <a:srgbClr val="000000"/>
                </a:solidFill>
              </a:rPr>
              <a:t>. </a:t>
            </a:r>
          </a:p>
          <a:p>
            <a:pPr algn="just">
              <a:lnSpc>
                <a:spcPts val="2564"/>
              </a:lnSpc>
            </a:pPr>
            <a:endParaRPr lang="en-US" sz="2000" dirty="0">
              <a:solidFill>
                <a:srgbClr val="000000"/>
              </a:solidFill>
            </a:endParaRPr>
          </a:p>
          <a:p>
            <a:pPr algn="just">
              <a:lnSpc>
                <a:spcPts val="2564"/>
              </a:lnSpc>
            </a:pPr>
            <a:r>
              <a:rPr lang="en-US" sz="2000" dirty="0" err="1">
                <a:solidFill>
                  <a:srgbClr val="000000"/>
                </a:solidFill>
              </a:rPr>
              <a:t>L’un</a:t>
            </a:r>
            <a:r>
              <a:rPr lang="en-US" sz="2000" dirty="0">
                <a:solidFill>
                  <a:srgbClr val="000000"/>
                </a:solidFill>
              </a:rPr>
              <a:t> des </a:t>
            </a:r>
            <a:r>
              <a:rPr lang="en-US" sz="2000" dirty="0" err="1">
                <a:solidFill>
                  <a:srgbClr val="000000"/>
                </a:solidFill>
              </a:rPr>
              <a:t>derniers</a:t>
            </a:r>
            <a:r>
              <a:rPr lang="en-US" sz="2000" dirty="0">
                <a:solidFill>
                  <a:srgbClr val="000000"/>
                </a:solidFill>
              </a:rPr>
              <a:t> </a:t>
            </a:r>
            <a:r>
              <a:rPr lang="en-US" sz="2000" dirty="0" err="1">
                <a:solidFill>
                  <a:srgbClr val="000000"/>
                </a:solidFill>
              </a:rPr>
              <a:t>séismes</a:t>
            </a:r>
            <a:r>
              <a:rPr lang="en-US" sz="2000" dirty="0">
                <a:solidFill>
                  <a:srgbClr val="000000"/>
                </a:solidFill>
              </a:rPr>
              <a:t> </a:t>
            </a:r>
            <a:r>
              <a:rPr lang="en-US" sz="2000" dirty="0" err="1">
                <a:solidFill>
                  <a:srgbClr val="000000"/>
                </a:solidFill>
              </a:rPr>
              <a:t>connu</a:t>
            </a:r>
            <a:r>
              <a:rPr lang="en-US" sz="2000" dirty="0">
                <a:solidFill>
                  <a:srgbClr val="000000"/>
                </a:solidFill>
              </a:rPr>
              <a:t> dans la commune date de 1983 (</a:t>
            </a:r>
            <a:r>
              <a:rPr lang="en-US" sz="2000" dirty="0" err="1">
                <a:solidFill>
                  <a:srgbClr val="000000"/>
                </a:solidFill>
              </a:rPr>
              <a:t>épicentre</a:t>
            </a:r>
            <a:r>
              <a:rPr lang="en-US" sz="2000" dirty="0">
                <a:solidFill>
                  <a:srgbClr val="000000"/>
                </a:solidFill>
              </a:rPr>
              <a:t> </a:t>
            </a:r>
            <a:r>
              <a:rPr lang="en-US" sz="2000" dirty="0" err="1">
                <a:solidFill>
                  <a:srgbClr val="000000"/>
                </a:solidFill>
              </a:rPr>
              <a:t>localisé</a:t>
            </a:r>
            <a:r>
              <a:rPr lang="en-US" sz="2000" dirty="0">
                <a:solidFill>
                  <a:srgbClr val="000000"/>
                </a:solidFill>
              </a:rPr>
              <a:t> à Liège), </a:t>
            </a:r>
            <a:r>
              <a:rPr lang="en-US" sz="2000" dirty="0" err="1">
                <a:solidFill>
                  <a:srgbClr val="000000"/>
                </a:solidFill>
              </a:rPr>
              <a:t>ce</a:t>
            </a:r>
            <a:r>
              <a:rPr lang="en-US" sz="2000" dirty="0">
                <a:solidFill>
                  <a:srgbClr val="000000"/>
                </a:solidFill>
              </a:rPr>
              <a:t> qui a </a:t>
            </a:r>
            <a:r>
              <a:rPr lang="en-US" sz="2000" dirty="0" err="1">
                <a:solidFill>
                  <a:srgbClr val="000000"/>
                </a:solidFill>
              </a:rPr>
              <a:t>été</a:t>
            </a:r>
            <a:r>
              <a:rPr lang="en-US" sz="2000" dirty="0">
                <a:solidFill>
                  <a:srgbClr val="000000"/>
                </a:solidFill>
              </a:rPr>
              <a:t> à </a:t>
            </a:r>
            <a:r>
              <a:rPr lang="en-US" sz="2000" dirty="0" err="1">
                <a:solidFill>
                  <a:srgbClr val="000000"/>
                </a:solidFill>
              </a:rPr>
              <a:t>l’origine</a:t>
            </a:r>
            <a:r>
              <a:rPr lang="en-US" sz="2000" dirty="0">
                <a:solidFill>
                  <a:srgbClr val="000000"/>
                </a:solidFill>
              </a:rPr>
              <a:t> de </a:t>
            </a:r>
            <a:r>
              <a:rPr lang="en-US" sz="2000" dirty="0" err="1">
                <a:solidFill>
                  <a:srgbClr val="000000"/>
                </a:solidFill>
              </a:rPr>
              <a:t>légers</a:t>
            </a:r>
            <a:r>
              <a:rPr lang="en-US" sz="2000" dirty="0">
                <a:solidFill>
                  <a:srgbClr val="000000"/>
                </a:solidFill>
              </a:rPr>
              <a:t> tremblements, chutes </a:t>
            </a:r>
            <a:r>
              <a:rPr lang="en-US" sz="2000" dirty="0" err="1">
                <a:solidFill>
                  <a:srgbClr val="000000"/>
                </a:solidFill>
              </a:rPr>
              <a:t>d’objet</a:t>
            </a:r>
            <a:r>
              <a:rPr lang="en-US" sz="2000" dirty="0">
                <a:solidFill>
                  <a:srgbClr val="000000"/>
                </a:solidFill>
              </a:rPr>
              <a:t> et fissures dans les </a:t>
            </a:r>
            <a:r>
              <a:rPr lang="en-US" sz="2000" dirty="0" err="1">
                <a:solidFill>
                  <a:srgbClr val="000000"/>
                </a:solidFill>
              </a:rPr>
              <a:t>plâtres</a:t>
            </a:r>
            <a:r>
              <a:rPr lang="en-US" sz="2000" dirty="0">
                <a:solidFill>
                  <a:srgbClr val="000000"/>
                </a:solidFill>
              </a:rPr>
              <a:t>. </a:t>
            </a:r>
          </a:p>
          <a:p>
            <a:pPr algn="just">
              <a:lnSpc>
                <a:spcPts val="2564"/>
              </a:lnSpc>
            </a:pPr>
            <a:endParaRPr lang="en-US" sz="2000" dirty="0">
              <a:solidFill>
                <a:srgbClr val="000000"/>
              </a:solidFill>
            </a:endParaRPr>
          </a:p>
          <a:p>
            <a:pPr algn="just">
              <a:lnSpc>
                <a:spcPts val="2564"/>
              </a:lnSpc>
            </a:pPr>
            <a:r>
              <a:rPr lang="en-US" sz="2000" dirty="0">
                <a:solidFill>
                  <a:srgbClr val="000000"/>
                </a:solidFill>
              </a:rPr>
              <a:t>Pour plus </a:t>
            </a:r>
            <a:r>
              <a:rPr lang="en-US" sz="2000" dirty="0" err="1">
                <a:solidFill>
                  <a:srgbClr val="000000"/>
                </a:solidFill>
              </a:rPr>
              <a:t>d’informations</a:t>
            </a:r>
            <a:r>
              <a:rPr lang="en-US" sz="2000" dirty="0">
                <a:solidFill>
                  <a:srgbClr val="000000"/>
                </a:solidFill>
              </a:rPr>
              <a:t>, </a:t>
            </a:r>
            <a:r>
              <a:rPr lang="en-US" sz="2000" dirty="0" err="1">
                <a:solidFill>
                  <a:srgbClr val="000000"/>
                </a:solidFill>
              </a:rPr>
              <a:t>vous</a:t>
            </a:r>
            <a:r>
              <a:rPr lang="en-US" sz="2000" dirty="0">
                <a:solidFill>
                  <a:srgbClr val="000000"/>
                </a:solidFill>
              </a:rPr>
              <a:t> </a:t>
            </a:r>
            <a:r>
              <a:rPr lang="en-US" sz="2000" dirty="0" err="1">
                <a:solidFill>
                  <a:srgbClr val="000000"/>
                </a:solidFill>
              </a:rPr>
              <a:t>pouvez</a:t>
            </a:r>
            <a:r>
              <a:rPr lang="en-US" sz="2000" dirty="0">
                <a:solidFill>
                  <a:srgbClr val="000000"/>
                </a:solidFill>
              </a:rPr>
              <a:t> consulter les sites </a:t>
            </a:r>
            <a:r>
              <a:rPr lang="en-US" sz="2000" b="1" dirty="0" err="1">
                <a:solidFill>
                  <a:srgbClr val="FF1616"/>
                </a:solidFill>
                <a:hlinkClick r:id="rId4"/>
              </a:rPr>
              <a:t>sisfrance</a:t>
            </a:r>
            <a:r>
              <a:rPr lang="en-US" sz="2000" dirty="0"/>
              <a:t>,</a:t>
            </a:r>
            <a:r>
              <a:rPr lang="en-US" sz="2000" dirty="0">
                <a:solidFill>
                  <a:srgbClr val="FF1616"/>
                </a:solidFill>
              </a:rPr>
              <a:t> </a:t>
            </a:r>
            <a:r>
              <a:rPr lang="en-US" sz="2000" b="1" dirty="0">
                <a:solidFill>
                  <a:srgbClr val="FF1616"/>
                </a:solidFill>
                <a:hlinkClick r:id="rId5"/>
              </a:rPr>
              <a:t>France </a:t>
            </a:r>
            <a:r>
              <a:rPr lang="en-US" sz="2000" b="1" dirty="0" err="1">
                <a:solidFill>
                  <a:srgbClr val="FF1616"/>
                </a:solidFill>
                <a:hlinkClick r:id="rId5"/>
              </a:rPr>
              <a:t>séisme</a:t>
            </a:r>
            <a:r>
              <a:rPr lang="en-US" sz="2000" b="1" dirty="0">
                <a:solidFill>
                  <a:srgbClr val="FF1616"/>
                </a:solidFill>
                <a:hlinkClick r:id="rId5"/>
              </a:rPr>
              <a:t> </a:t>
            </a:r>
            <a:r>
              <a:rPr lang="en-US" sz="2000" dirty="0">
                <a:solidFill>
                  <a:srgbClr val="000000"/>
                </a:solidFill>
              </a:rPr>
              <a:t>et </a:t>
            </a:r>
            <a:r>
              <a:rPr lang="en-US" sz="2000" dirty="0" err="1">
                <a:solidFill>
                  <a:srgbClr val="000000"/>
                </a:solidFill>
              </a:rPr>
              <a:t>vous</a:t>
            </a:r>
            <a:r>
              <a:rPr lang="en-US" sz="2000" dirty="0">
                <a:solidFill>
                  <a:srgbClr val="000000"/>
                </a:solidFill>
              </a:rPr>
              <a:t> </a:t>
            </a:r>
            <a:r>
              <a:rPr lang="en-US" sz="2000" dirty="0" err="1">
                <a:solidFill>
                  <a:srgbClr val="000000"/>
                </a:solidFill>
              </a:rPr>
              <a:t>renseigner</a:t>
            </a:r>
            <a:r>
              <a:rPr lang="en-US" sz="2000" dirty="0">
                <a:solidFill>
                  <a:srgbClr val="000000"/>
                </a:solidFill>
              </a:rPr>
              <a:t> </a:t>
            </a:r>
            <a:r>
              <a:rPr lang="en-US" sz="2000" dirty="0" err="1">
                <a:solidFill>
                  <a:srgbClr val="000000"/>
                </a:solidFill>
              </a:rPr>
              <a:t>auprès</a:t>
            </a:r>
            <a:r>
              <a:rPr lang="en-US" sz="2000" dirty="0">
                <a:solidFill>
                  <a:srgbClr val="000000"/>
                </a:solidFill>
              </a:rPr>
              <a:t> de la mairie </a:t>
            </a:r>
            <a:r>
              <a:rPr lang="en-US" sz="2000" dirty="0" err="1">
                <a:solidFill>
                  <a:srgbClr val="000000"/>
                </a:solidFill>
              </a:rPr>
              <a:t>ou</a:t>
            </a:r>
            <a:r>
              <a:rPr lang="en-US" sz="2000" dirty="0">
                <a:solidFill>
                  <a:srgbClr val="000000"/>
                </a:solidFill>
              </a:rPr>
              <a:t> de la </a:t>
            </a:r>
            <a:r>
              <a:rPr lang="en-US" sz="2000" dirty="0" err="1">
                <a:solidFill>
                  <a:srgbClr val="000000"/>
                </a:solidFill>
              </a:rPr>
              <a:t>préfecture</a:t>
            </a:r>
            <a:r>
              <a:rPr lang="en-US" sz="2000" dirty="0">
                <a:solidFill>
                  <a:srgbClr val="000000"/>
                </a:solidFill>
              </a:rPr>
              <a:t>. </a:t>
            </a:r>
          </a:p>
          <a:p>
            <a:pPr algn="ctr">
              <a:lnSpc>
                <a:spcPts val="2564"/>
              </a:lnSpc>
            </a:pPr>
            <a:endParaRPr lang="en-US" sz="646" dirty="0">
              <a:solidFill>
                <a:srgbClr val="000000"/>
              </a:solidFill>
              <a:latin typeface="Arimo Bold"/>
            </a:endParaRPr>
          </a:p>
        </p:txBody>
      </p:sp>
      <p:sp>
        <p:nvSpPr>
          <p:cNvPr id="5" name="TextBox 5"/>
          <p:cNvSpPr txBox="1"/>
          <p:nvPr/>
        </p:nvSpPr>
        <p:spPr>
          <a:xfrm>
            <a:off x="762000" y="4305300"/>
            <a:ext cx="2422513" cy="3188245"/>
          </a:xfrm>
          <a:prstGeom prst="rect">
            <a:avLst/>
          </a:prstGeom>
        </p:spPr>
        <p:txBody>
          <a:bodyPr lIns="0" tIns="0" rIns="0" bIns="0" rtlCol="0" anchor="t">
            <a:spAutoFit/>
          </a:bodyPr>
          <a:lstStyle/>
          <a:p>
            <a:pPr algn="just">
              <a:lnSpc>
                <a:spcPts val="2809"/>
              </a:lnSpc>
            </a:pPr>
            <a:r>
              <a:rPr lang="en-US" sz="1400" b="1" dirty="0">
                <a:solidFill>
                  <a:srgbClr val="FFFFFF"/>
                </a:solidFill>
              </a:rPr>
              <a:t>Un </a:t>
            </a:r>
            <a:r>
              <a:rPr lang="en-US" sz="1400" b="1" dirty="0" err="1">
                <a:solidFill>
                  <a:srgbClr val="FFFFFF"/>
                </a:solidFill>
              </a:rPr>
              <a:t>séisme</a:t>
            </a:r>
            <a:r>
              <a:rPr lang="en-US" sz="1400" b="1" dirty="0">
                <a:solidFill>
                  <a:srgbClr val="FFFFFF"/>
                </a:solidFill>
              </a:rPr>
              <a:t> </a:t>
            </a:r>
            <a:r>
              <a:rPr lang="en-US" sz="1400" b="1" dirty="0" err="1">
                <a:solidFill>
                  <a:srgbClr val="FFFFFF"/>
                </a:solidFill>
              </a:rPr>
              <a:t>ou</a:t>
            </a:r>
            <a:r>
              <a:rPr lang="en-US" sz="1400" b="1" dirty="0">
                <a:solidFill>
                  <a:srgbClr val="FFFFFF"/>
                </a:solidFill>
              </a:rPr>
              <a:t> tremblement de </a:t>
            </a:r>
            <a:r>
              <a:rPr lang="en-US" sz="1400" b="1" dirty="0" err="1">
                <a:solidFill>
                  <a:srgbClr val="FFFFFF"/>
                </a:solidFill>
              </a:rPr>
              <a:t>terre</a:t>
            </a:r>
            <a:r>
              <a:rPr lang="en-US" sz="1400" b="1" dirty="0">
                <a:solidFill>
                  <a:srgbClr val="FFFFFF"/>
                </a:solidFill>
              </a:rPr>
              <a:t> </a:t>
            </a:r>
            <a:r>
              <a:rPr lang="en-US" sz="1400" b="1" dirty="0" err="1">
                <a:solidFill>
                  <a:srgbClr val="FFFFFF"/>
                </a:solidFill>
              </a:rPr>
              <a:t>est</a:t>
            </a:r>
            <a:r>
              <a:rPr lang="en-US" sz="1400" b="1" dirty="0">
                <a:solidFill>
                  <a:srgbClr val="FFFFFF"/>
                </a:solidFill>
              </a:rPr>
              <a:t> </a:t>
            </a:r>
            <a:r>
              <a:rPr lang="en-US" sz="1400" b="1" dirty="0" err="1">
                <a:solidFill>
                  <a:srgbClr val="FFFFFF"/>
                </a:solidFill>
              </a:rPr>
              <a:t>une</a:t>
            </a:r>
            <a:r>
              <a:rPr lang="en-US" sz="1400" b="1" dirty="0">
                <a:solidFill>
                  <a:srgbClr val="FFFFFF"/>
                </a:solidFill>
              </a:rPr>
              <a:t> </a:t>
            </a:r>
            <a:r>
              <a:rPr lang="en-US" sz="1400" b="1" dirty="0" err="1">
                <a:solidFill>
                  <a:srgbClr val="FFFFFF"/>
                </a:solidFill>
              </a:rPr>
              <a:t>secousse</a:t>
            </a:r>
            <a:r>
              <a:rPr lang="en-US" sz="1400" b="1" dirty="0">
                <a:solidFill>
                  <a:srgbClr val="FFFFFF"/>
                </a:solidFill>
              </a:rPr>
              <a:t> du sol </a:t>
            </a:r>
            <a:r>
              <a:rPr lang="en-US" sz="1400" b="1" dirty="0" err="1">
                <a:solidFill>
                  <a:srgbClr val="FFFFFF"/>
                </a:solidFill>
              </a:rPr>
              <a:t>résultant</a:t>
            </a:r>
            <a:r>
              <a:rPr lang="en-US" sz="1400" b="1" dirty="0">
                <a:solidFill>
                  <a:srgbClr val="FFFFFF"/>
                </a:solidFill>
              </a:rPr>
              <a:t> de la </a:t>
            </a:r>
            <a:r>
              <a:rPr lang="en-US" sz="1400" b="1" dirty="0" err="1">
                <a:solidFill>
                  <a:srgbClr val="FFFFFF"/>
                </a:solidFill>
              </a:rPr>
              <a:t>libération</a:t>
            </a:r>
            <a:r>
              <a:rPr lang="en-US" sz="1400" b="1" dirty="0">
                <a:solidFill>
                  <a:srgbClr val="FFFFFF"/>
                </a:solidFill>
              </a:rPr>
              <a:t> brusque </a:t>
            </a:r>
            <a:r>
              <a:rPr lang="en-US" sz="1400" b="1" dirty="0" err="1">
                <a:solidFill>
                  <a:srgbClr val="FFFFFF"/>
                </a:solidFill>
              </a:rPr>
              <a:t>d'énergie</a:t>
            </a:r>
            <a:r>
              <a:rPr lang="en-US" sz="1400" b="1" dirty="0">
                <a:solidFill>
                  <a:srgbClr val="FFFFFF"/>
                </a:solidFill>
              </a:rPr>
              <a:t> </a:t>
            </a:r>
            <a:r>
              <a:rPr lang="en-US" sz="1400" b="1" dirty="0" err="1">
                <a:solidFill>
                  <a:srgbClr val="FFFFFF"/>
                </a:solidFill>
              </a:rPr>
              <a:t>accumulée</a:t>
            </a:r>
            <a:r>
              <a:rPr lang="en-US" sz="1400" b="1" dirty="0">
                <a:solidFill>
                  <a:srgbClr val="FFFFFF"/>
                </a:solidFill>
              </a:rPr>
              <a:t> par les </a:t>
            </a:r>
            <a:r>
              <a:rPr lang="en-US" sz="1400" b="1" dirty="0" err="1">
                <a:solidFill>
                  <a:srgbClr val="FFFFFF"/>
                </a:solidFill>
              </a:rPr>
              <a:t>contraintes</a:t>
            </a:r>
            <a:r>
              <a:rPr lang="en-US" sz="1400" b="1" dirty="0">
                <a:solidFill>
                  <a:srgbClr val="FFFFFF"/>
                </a:solidFill>
              </a:rPr>
              <a:t> </a:t>
            </a:r>
            <a:r>
              <a:rPr lang="en-US" sz="1400" b="1" dirty="0" err="1">
                <a:solidFill>
                  <a:srgbClr val="FFFFFF"/>
                </a:solidFill>
              </a:rPr>
              <a:t>exercées</a:t>
            </a:r>
            <a:r>
              <a:rPr lang="en-US" sz="1400" b="1" dirty="0">
                <a:solidFill>
                  <a:srgbClr val="FFFFFF"/>
                </a:solidFill>
              </a:rPr>
              <a:t> sur les </a:t>
            </a:r>
            <a:r>
              <a:rPr lang="en-US" sz="1400" b="1" dirty="0" err="1">
                <a:solidFill>
                  <a:srgbClr val="FFFFFF"/>
                </a:solidFill>
              </a:rPr>
              <a:t>roches</a:t>
            </a:r>
            <a:r>
              <a:rPr lang="en-US" sz="1400" b="1" dirty="0">
                <a:solidFill>
                  <a:srgbClr val="FFFFFF"/>
                </a:solidFill>
              </a:rPr>
              <a:t>. </a:t>
            </a:r>
            <a:r>
              <a:rPr lang="en-US" sz="1400" b="1" dirty="0" err="1">
                <a:solidFill>
                  <a:srgbClr val="FFFFFF"/>
                </a:solidFill>
              </a:rPr>
              <a:t>Cette</a:t>
            </a:r>
            <a:r>
              <a:rPr lang="en-US" sz="1400" b="1" dirty="0">
                <a:solidFill>
                  <a:srgbClr val="FFFFFF"/>
                </a:solidFill>
              </a:rPr>
              <a:t> </a:t>
            </a:r>
            <a:r>
              <a:rPr lang="en-US" sz="1400" b="1" dirty="0" err="1">
                <a:solidFill>
                  <a:srgbClr val="FFFFFF"/>
                </a:solidFill>
              </a:rPr>
              <a:t>libération</a:t>
            </a:r>
            <a:r>
              <a:rPr lang="en-US" sz="1400" b="1" dirty="0">
                <a:solidFill>
                  <a:srgbClr val="FFFFFF"/>
                </a:solidFill>
              </a:rPr>
              <a:t> </a:t>
            </a:r>
            <a:r>
              <a:rPr lang="en-US" sz="1400" b="1" dirty="0" err="1">
                <a:solidFill>
                  <a:srgbClr val="FFFFFF"/>
                </a:solidFill>
              </a:rPr>
              <a:t>d'énergie</a:t>
            </a:r>
            <a:r>
              <a:rPr lang="en-US" sz="1400" b="1" dirty="0">
                <a:solidFill>
                  <a:srgbClr val="FFFFFF"/>
                </a:solidFill>
              </a:rPr>
              <a:t> se fait par rupture le long </a:t>
            </a:r>
            <a:r>
              <a:rPr lang="en-US" sz="1400" b="1" dirty="0" err="1">
                <a:solidFill>
                  <a:srgbClr val="FFFFFF"/>
                </a:solidFill>
              </a:rPr>
              <a:t>d'une</a:t>
            </a:r>
            <a:r>
              <a:rPr lang="en-US" sz="1400" b="1" dirty="0">
                <a:solidFill>
                  <a:srgbClr val="FFFFFF"/>
                </a:solidFill>
              </a:rPr>
              <a:t> faille, </a:t>
            </a:r>
            <a:r>
              <a:rPr lang="en-US" sz="1400" b="1" dirty="0" err="1">
                <a:solidFill>
                  <a:srgbClr val="FFFFFF"/>
                </a:solidFill>
              </a:rPr>
              <a:t>généralement</a:t>
            </a:r>
            <a:r>
              <a:rPr lang="en-US" sz="1400" b="1" dirty="0">
                <a:solidFill>
                  <a:srgbClr val="FFFFFF"/>
                </a:solidFill>
              </a:rPr>
              <a:t> </a:t>
            </a:r>
            <a:r>
              <a:rPr lang="en-US" sz="1400" b="1" dirty="0" err="1">
                <a:solidFill>
                  <a:srgbClr val="FFFFFF"/>
                </a:solidFill>
              </a:rPr>
              <a:t>préexistante</a:t>
            </a:r>
            <a:r>
              <a:rPr lang="en-US" sz="1400" b="1" dirty="0">
                <a:solidFill>
                  <a:srgbClr val="FFFFFF"/>
                </a:solidFill>
              </a:rPr>
              <a:t>.</a:t>
            </a:r>
          </a:p>
        </p:txBody>
      </p:sp>
      <p:sp>
        <p:nvSpPr>
          <p:cNvPr id="6" name="TextBox 6"/>
          <p:cNvSpPr txBox="1"/>
          <p:nvPr/>
        </p:nvSpPr>
        <p:spPr>
          <a:xfrm>
            <a:off x="3429000" y="461229"/>
            <a:ext cx="5105688" cy="580390"/>
          </a:xfrm>
          <a:prstGeom prst="rect">
            <a:avLst/>
          </a:prstGeom>
        </p:spPr>
        <p:txBody>
          <a:bodyPr wrap="square" lIns="0" tIns="0" rIns="0" bIns="0" rtlCol="0" anchor="t">
            <a:spAutoFit/>
          </a:bodyPr>
          <a:lstStyle/>
          <a:p>
            <a:pPr algn="ctr">
              <a:lnSpc>
                <a:spcPts val="4759"/>
              </a:lnSpc>
            </a:pPr>
            <a:r>
              <a:rPr lang="en-US" sz="3399" dirty="0">
                <a:solidFill>
                  <a:srgbClr val="273854"/>
                </a:solidFill>
                <a:latin typeface="Open Sans Light Bold"/>
              </a:rPr>
              <a:t>LE RISQUE SISMIQUE</a:t>
            </a:r>
          </a:p>
        </p:txBody>
      </p:sp>
      <p:pic>
        <p:nvPicPr>
          <p:cNvPr id="7" name="Image 6">
            <a:extLst>
              <a:ext uri="{FF2B5EF4-FFF2-40B4-BE49-F238E27FC236}">
                <a16:creationId xmlns:a16="http://schemas.microsoft.com/office/drawing/2014/main" id="{843F2FDE-8538-4E30-AF93-8616190F20C6}"/>
              </a:ext>
            </a:extLst>
          </p:cNvPr>
          <p:cNvPicPr>
            <a:picLocks noChangeAspect="1"/>
          </p:cNvPicPr>
          <p:nvPr/>
        </p:nvPicPr>
        <p:blipFill>
          <a:blip r:embed="rId6"/>
          <a:stretch>
            <a:fillRect/>
          </a:stretch>
        </p:blipFill>
        <p:spPr>
          <a:xfrm>
            <a:off x="8305800" y="567519"/>
            <a:ext cx="685800" cy="461141"/>
          </a:xfrm>
          <a:prstGeom prst="rect">
            <a:avLst/>
          </a:prstGeom>
        </p:spPr>
      </p:pic>
      <p:sp>
        <p:nvSpPr>
          <p:cNvPr id="8" name="Rectangle 7">
            <a:extLst>
              <a:ext uri="{FF2B5EF4-FFF2-40B4-BE49-F238E27FC236}">
                <a16:creationId xmlns:a16="http://schemas.microsoft.com/office/drawing/2014/main" id="{76796EF7-21CD-4C02-82A8-45D2609FF274}"/>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850195BF-6E60-40C5-9CB7-74E2B7C285DE}"/>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7</a:t>
            </a:r>
            <a:endParaRPr lang="fr-FR" dirty="0"/>
          </a:p>
        </p:txBody>
      </p:sp>
      <p:pic>
        <p:nvPicPr>
          <p:cNvPr id="10" name="Image 9">
            <a:extLst>
              <a:ext uri="{FF2B5EF4-FFF2-40B4-BE49-F238E27FC236}">
                <a16:creationId xmlns:a16="http://schemas.microsoft.com/office/drawing/2014/main" id="{D157C438-3234-4DEF-843E-F088DC4F5DAE}"/>
              </a:ext>
            </a:extLst>
          </p:cNvPr>
          <p:cNvPicPr>
            <a:picLocks noChangeAspect="1"/>
          </p:cNvPicPr>
          <p:nvPr/>
        </p:nvPicPr>
        <p:blipFill>
          <a:blip r:embed="rId7"/>
          <a:stretch>
            <a:fillRect/>
          </a:stretch>
        </p:blipFill>
        <p:spPr>
          <a:xfrm>
            <a:off x="3733800" y="1562100"/>
            <a:ext cx="328350" cy="3788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45" b="945"/>
          <a:stretch>
            <a:fillRect/>
          </a:stretch>
        </p:blipFill>
        <p:spPr>
          <a:xfrm>
            <a:off x="385744" y="0"/>
            <a:ext cx="18026286" cy="10287000"/>
          </a:xfrm>
          <a:prstGeom prst="rect">
            <a:avLst/>
          </a:prstGeom>
        </p:spPr>
      </p:pic>
      <p:sp>
        <p:nvSpPr>
          <p:cNvPr id="3" name="TextBox 3"/>
          <p:cNvSpPr txBox="1"/>
          <p:nvPr/>
        </p:nvSpPr>
        <p:spPr>
          <a:xfrm>
            <a:off x="4365265" y="705167"/>
            <a:ext cx="7776716" cy="580390"/>
          </a:xfrm>
          <a:prstGeom prst="rect">
            <a:avLst/>
          </a:prstGeom>
        </p:spPr>
        <p:txBody>
          <a:bodyPr lIns="0" tIns="0" rIns="0" bIns="0" rtlCol="0" anchor="t">
            <a:spAutoFit/>
          </a:bodyPr>
          <a:lstStyle/>
          <a:p>
            <a:pPr algn="ctr">
              <a:lnSpc>
                <a:spcPts val="4759"/>
              </a:lnSpc>
            </a:pPr>
            <a:r>
              <a:rPr lang="en-US" sz="3399">
                <a:solidFill>
                  <a:srgbClr val="273854"/>
                </a:solidFill>
                <a:latin typeface="Open Sans Light Bold"/>
              </a:rPr>
              <a:t>LE RISQUE MOUVEMENT DE TERRAIN</a:t>
            </a:r>
          </a:p>
        </p:txBody>
      </p:sp>
      <p:sp>
        <p:nvSpPr>
          <p:cNvPr id="4" name="TextBox 4"/>
          <p:cNvSpPr txBox="1"/>
          <p:nvPr/>
        </p:nvSpPr>
        <p:spPr>
          <a:xfrm>
            <a:off x="4194335" y="2109489"/>
            <a:ext cx="12524652" cy="4526560"/>
          </a:xfrm>
          <a:prstGeom prst="rect">
            <a:avLst/>
          </a:prstGeom>
        </p:spPr>
        <p:txBody>
          <a:bodyPr lIns="0" tIns="0" rIns="0" bIns="0" rtlCol="0" anchor="t">
            <a:spAutoFit/>
          </a:bodyPr>
          <a:lstStyle/>
          <a:p>
            <a:pPr algn="just">
              <a:lnSpc>
                <a:spcPts val="2138"/>
              </a:lnSpc>
            </a:pPr>
            <a:r>
              <a:rPr lang="en-US" sz="2000" dirty="0"/>
              <a:t>La commune </a:t>
            </a:r>
            <a:r>
              <a:rPr lang="en-US" sz="2000" dirty="0" err="1"/>
              <a:t>est</a:t>
            </a:r>
            <a:r>
              <a:rPr lang="en-US" sz="2000" dirty="0"/>
              <a:t> </a:t>
            </a:r>
            <a:r>
              <a:rPr lang="en-US" sz="2000" dirty="0" err="1"/>
              <a:t>concernée</a:t>
            </a:r>
            <a:r>
              <a:rPr lang="en-US" sz="2000" dirty="0"/>
              <a:t> par des </a:t>
            </a:r>
            <a:r>
              <a:rPr lang="en-US" sz="2000" b="1" dirty="0" err="1"/>
              <a:t>mouvements</a:t>
            </a:r>
            <a:r>
              <a:rPr lang="en-US" sz="2000" b="1" dirty="0"/>
              <a:t> </a:t>
            </a:r>
            <a:r>
              <a:rPr lang="en-US" sz="2000" b="1" dirty="0" err="1"/>
              <a:t>lents</a:t>
            </a:r>
            <a:r>
              <a:rPr lang="en-US" sz="2000" b="1" dirty="0"/>
              <a:t> </a:t>
            </a:r>
            <a:r>
              <a:rPr lang="en-US" sz="2000" dirty="0"/>
              <a:t>qui </a:t>
            </a:r>
            <a:r>
              <a:rPr lang="en-US" sz="2000" dirty="0" err="1"/>
              <a:t>entraînent</a:t>
            </a:r>
            <a:r>
              <a:rPr lang="en-US" sz="2000" dirty="0"/>
              <a:t> </a:t>
            </a:r>
            <a:r>
              <a:rPr lang="en-US" sz="2000" dirty="0" err="1"/>
              <a:t>une</a:t>
            </a:r>
            <a:r>
              <a:rPr lang="en-US" sz="2000" dirty="0"/>
              <a:t> </a:t>
            </a:r>
            <a:r>
              <a:rPr lang="en-US" sz="2000" dirty="0" err="1"/>
              <a:t>déformation</a:t>
            </a:r>
            <a:r>
              <a:rPr lang="en-US" sz="2000" dirty="0"/>
              <a:t> progressive des terrains, pas </a:t>
            </a:r>
            <a:r>
              <a:rPr lang="en-US" sz="2000" dirty="0" err="1"/>
              <a:t>toujours</a:t>
            </a:r>
            <a:r>
              <a:rPr lang="en-US" sz="2000" dirty="0"/>
              <a:t> perceptible par </a:t>
            </a:r>
            <a:r>
              <a:rPr lang="en-US" sz="2000" dirty="0" err="1"/>
              <a:t>l’humain</a:t>
            </a:r>
            <a:r>
              <a:rPr lang="en-US" sz="2000" dirty="0"/>
              <a:t>.</a:t>
            </a:r>
          </a:p>
          <a:p>
            <a:pPr algn="just">
              <a:lnSpc>
                <a:spcPts val="2138"/>
              </a:lnSpc>
            </a:pPr>
            <a:endParaRPr lang="en-US" sz="2000" dirty="0"/>
          </a:p>
          <a:p>
            <a:pPr algn="just">
              <a:lnSpc>
                <a:spcPts val="2138"/>
              </a:lnSpc>
            </a:pPr>
            <a:r>
              <a:rPr lang="en-US" sz="2000" dirty="0" err="1"/>
              <a:t>C’est</a:t>
            </a:r>
            <a:r>
              <a:rPr lang="en-US" sz="2000" dirty="0"/>
              <a:t> le </a:t>
            </a:r>
            <a:r>
              <a:rPr lang="en-US" sz="2000" dirty="0" err="1"/>
              <a:t>cas</a:t>
            </a:r>
            <a:r>
              <a:rPr lang="en-US" sz="2000" dirty="0"/>
              <a:t> avec la nature </a:t>
            </a:r>
            <a:r>
              <a:rPr lang="en-US" sz="2000" dirty="0" err="1"/>
              <a:t>argileuse</a:t>
            </a:r>
            <a:r>
              <a:rPr lang="en-US" sz="2000" dirty="0"/>
              <a:t> du sol. </a:t>
            </a:r>
            <a:r>
              <a:rPr lang="en-US" sz="2000" dirty="0" err="1"/>
              <a:t>En</a:t>
            </a:r>
            <a:r>
              <a:rPr lang="en-US" sz="2000" dirty="0"/>
              <a:t> </a:t>
            </a:r>
            <a:r>
              <a:rPr lang="en-US" sz="2000" dirty="0" err="1"/>
              <a:t>effet</a:t>
            </a:r>
            <a:r>
              <a:rPr lang="en-US" sz="2000" dirty="0"/>
              <a:t>, les </a:t>
            </a:r>
            <a:r>
              <a:rPr lang="en-US" sz="2000" dirty="0" err="1"/>
              <a:t>argiles</a:t>
            </a:r>
            <a:r>
              <a:rPr lang="en-US" sz="2000" dirty="0"/>
              <a:t> </a:t>
            </a:r>
            <a:r>
              <a:rPr lang="en-US" sz="2000" dirty="0" err="1"/>
              <a:t>varient</a:t>
            </a:r>
            <a:r>
              <a:rPr lang="en-US" sz="2000" dirty="0"/>
              <a:t> </a:t>
            </a:r>
            <a:r>
              <a:rPr lang="en-US" sz="2000" dirty="0" err="1"/>
              <a:t>en</a:t>
            </a:r>
            <a:r>
              <a:rPr lang="en-US" sz="2000" dirty="0"/>
              <a:t> </a:t>
            </a:r>
            <a:r>
              <a:rPr lang="en-US" sz="2000" dirty="0" err="1"/>
              <a:t>fonction</a:t>
            </a:r>
            <a:r>
              <a:rPr lang="en-US" sz="2000" dirty="0"/>
              <a:t> de la </a:t>
            </a:r>
            <a:r>
              <a:rPr lang="en-US" sz="2000" dirty="0" err="1"/>
              <a:t>teneur</a:t>
            </a:r>
            <a:r>
              <a:rPr lang="en-US" sz="2000" dirty="0"/>
              <a:t> </a:t>
            </a:r>
            <a:r>
              <a:rPr lang="en-US" sz="2000" dirty="0" err="1"/>
              <a:t>en</a:t>
            </a:r>
            <a:r>
              <a:rPr lang="en-US" sz="2000" dirty="0"/>
              <a:t> </a:t>
            </a:r>
            <a:r>
              <a:rPr lang="en-US" sz="2000" dirty="0" err="1"/>
              <a:t>eau</a:t>
            </a:r>
            <a:r>
              <a:rPr lang="en-US" sz="2000" dirty="0"/>
              <a:t>, </a:t>
            </a:r>
            <a:r>
              <a:rPr lang="en-US" sz="2000" dirty="0" err="1"/>
              <a:t>c’est</a:t>
            </a:r>
            <a:r>
              <a:rPr lang="en-US" sz="2000" dirty="0"/>
              <a:t>-à-dire, </a:t>
            </a:r>
            <a:r>
              <a:rPr lang="en-US" sz="2000" dirty="0" err="1"/>
              <a:t>qu’ils</a:t>
            </a:r>
            <a:r>
              <a:rPr lang="en-US" sz="2000" dirty="0"/>
              <a:t> </a:t>
            </a:r>
            <a:r>
              <a:rPr lang="en-US" sz="2000" dirty="0" err="1"/>
              <a:t>gonflent</a:t>
            </a:r>
            <a:r>
              <a:rPr lang="en-US" sz="2000" dirty="0"/>
              <a:t> avec </a:t>
            </a:r>
            <a:r>
              <a:rPr lang="en-US" sz="2000" dirty="0" err="1"/>
              <a:t>l’humidité</a:t>
            </a:r>
            <a:r>
              <a:rPr lang="en-US" sz="2000" dirty="0"/>
              <a:t> et se </a:t>
            </a:r>
            <a:r>
              <a:rPr lang="en-US" sz="2000" dirty="0" err="1"/>
              <a:t>rétractent</a:t>
            </a:r>
            <a:r>
              <a:rPr lang="en-US" sz="2000" dirty="0"/>
              <a:t> avec la </a:t>
            </a:r>
            <a:r>
              <a:rPr lang="en-US" sz="2000" dirty="0" err="1"/>
              <a:t>sécheresse</a:t>
            </a:r>
            <a:r>
              <a:rPr lang="en-US" sz="2000" dirty="0"/>
              <a:t>, </a:t>
            </a:r>
            <a:r>
              <a:rPr lang="en-US" sz="2000" dirty="0" err="1"/>
              <a:t>ce</a:t>
            </a:r>
            <a:r>
              <a:rPr lang="en-US" sz="2000" dirty="0"/>
              <a:t> qui </a:t>
            </a:r>
            <a:r>
              <a:rPr lang="en-US" sz="2000" dirty="0" err="1"/>
              <a:t>peut</a:t>
            </a:r>
            <a:r>
              <a:rPr lang="en-US" sz="2000" dirty="0"/>
              <a:t> </a:t>
            </a:r>
            <a:r>
              <a:rPr lang="en-US" sz="2000" dirty="0" err="1"/>
              <a:t>être</a:t>
            </a:r>
            <a:r>
              <a:rPr lang="en-US" sz="2000" dirty="0"/>
              <a:t> à </a:t>
            </a:r>
            <a:r>
              <a:rPr lang="en-US" sz="2000" dirty="0" err="1"/>
              <a:t>l’origine</a:t>
            </a:r>
            <a:r>
              <a:rPr lang="en-US" sz="2000" dirty="0"/>
              <a:t> de fissures dans les </a:t>
            </a:r>
            <a:r>
              <a:rPr lang="en-US" sz="2000" dirty="0" err="1"/>
              <a:t>maisons</a:t>
            </a:r>
            <a:r>
              <a:rPr lang="en-US" sz="2000" dirty="0"/>
              <a:t> par </a:t>
            </a:r>
            <a:r>
              <a:rPr lang="en-US" sz="2000" dirty="0" err="1"/>
              <a:t>exemple</a:t>
            </a:r>
            <a:r>
              <a:rPr lang="en-US" sz="2000" dirty="0"/>
              <a:t>. </a:t>
            </a:r>
          </a:p>
          <a:p>
            <a:pPr algn="just">
              <a:lnSpc>
                <a:spcPts val="2138"/>
              </a:lnSpc>
            </a:pPr>
            <a:endParaRPr lang="en-US" sz="2000" dirty="0"/>
          </a:p>
          <a:p>
            <a:pPr algn="just">
              <a:lnSpc>
                <a:spcPts val="2138"/>
              </a:lnSpc>
            </a:pPr>
            <a:r>
              <a:rPr lang="en-US" sz="2000" dirty="0"/>
              <a:t>Ce </a:t>
            </a:r>
            <a:r>
              <a:rPr lang="en-US" sz="2000" u="sng" dirty="0" err="1"/>
              <a:t>risque</a:t>
            </a:r>
            <a:r>
              <a:rPr lang="en-US" sz="2000" u="sng" dirty="0"/>
              <a:t> de </a:t>
            </a:r>
            <a:r>
              <a:rPr lang="en-US" sz="2000" u="sng" dirty="0" err="1"/>
              <a:t>retrait</a:t>
            </a:r>
            <a:r>
              <a:rPr lang="en-US" sz="2000" u="sng" dirty="0"/>
              <a:t> et </a:t>
            </a:r>
            <a:r>
              <a:rPr lang="en-US" sz="2000" u="sng" dirty="0" err="1"/>
              <a:t>gonflement</a:t>
            </a:r>
            <a:r>
              <a:rPr lang="en-US" sz="2000" u="sng" dirty="0"/>
              <a:t> </a:t>
            </a:r>
            <a:r>
              <a:rPr lang="en-US" sz="2000" u="sng" dirty="0" err="1"/>
              <a:t>d’argiles</a:t>
            </a:r>
            <a:r>
              <a:rPr lang="en-US" sz="2000" dirty="0"/>
              <a:t> </a:t>
            </a:r>
            <a:r>
              <a:rPr lang="en-US" sz="2000" dirty="0" err="1"/>
              <a:t>est</a:t>
            </a:r>
            <a:r>
              <a:rPr lang="en-US" sz="2000" dirty="0"/>
              <a:t> </a:t>
            </a:r>
            <a:r>
              <a:rPr lang="en-US" sz="2000" dirty="0" err="1"/>
              <a:t>considéré</a:t>
            </a:r>
            <a:r>
              <a:rPr lang="en-US" sz="2000" dirty="0"/>
              <a:t> </a:t>
            </a:r>
            <a:r>
              <a:rPr lang="en-US" sz="2000" dirty="0" err="1"/>
              <a:t>comme</a:t>
            </a:r>
            <a:r>
              <a:rPr lang="en-US" sz="2000" dirty="0"/>
              <a:t> </a:t>
            </a:r>
            <a:r>
              <a:rPr lang="en-US" sz="2000" dirty="0" err="1"/>
              <a:t>majoritairement</a:t>
            </a:r>
            <a:r>
              <a:rPr lang="en-US" sz="2000" dirty="0"/>
              <a:t> </a:t>
            </a:r>
            <a:r>
              <a:rPr lang="en-US" sz="2000" dirty="0" err="1"/>
              <a:t>moyen</a:t>
            </a:r>
            <a:r>
              <a:rPr lang="en-US" sz="2000" dirty="0"/>
              <a:t> à </a:t>
            </a:r>
            <a:r>
              <a:rPr lang="en-US" sz="2000" dirty="0" err="1"/>
              <a:t>Labeuvrière</a:t>
            </a:r>
            <a:r>
              <a:rPr lang="en-US" sz="2000" dirty="0"/>
              <a:t>. </a:t>
            </a:r>
            <a:r>
              <a:rPr lang="en-US" sz="2000" dirty="0" err="1"/>
              <a:t>Cependant</a:t>
            </a:r>
            <a:r>
              <a:rPr lang="en-US" sz="2000" dirty="0"/>
              <a:t> </a:t>
            </a:r>
            <a:r>
              <a:rPr lang="en-US" sz="2000" dirty="0" err="1"/>
              <a:t>certains</a:t>
            </a:r>
            <a:r>
              <a:rPr lang="en-US" sz="2000" dirty="0"/>
              <a:t> </a:t>
            </a:r>
            <a:r>
              <a:rPr lang="en-US" sz="2000" dirty="0" err="1"/>
              <a:t>secteurs</a:t>
            </a:r>
            <a:r>
              <a:rPr lang="en-US" sz="2000" dirty="0"/>
              <a:t> de la commune </a:t>
            </a:r>
            <a:r>
              <a:rPr lang="en-US" sz="2000" dirty="0" err="1"/>
              <a:t>sont</a:t>
            </a:r>
            <a:r>
              <a:rPr lang="en-US" sz="2000" dirty="0"/>
              <a:t> </a:t>
            </a:r>
            <a:r>
              <a:rPr lang="en-US" sz="2000" dirty="0" err="1"/>
              <a:t>concernés</a:t>
            </a:r>
            <a:r>
              <a:rPr lang="en-US" sz="2000" dirty="0"/>
              <a:t> par un </a:t>
            </a:r>
            <a:r>
              <a:rPr lang="en-US" sz="2000" dirty="0" err="1"/>
              <a:t>aléa</a:t>
            </a:r>
            <a:r>
              <a:rPr lang="en-US" sz="2000" dirty="0"/>
              <a:t> fort.</a:t>
            </a:r>
          </a:p>
          <a:p>
            <a:pPr algn="just">
              <a:lnSpc>
                <a:spcPts val="2138"/>
              </a:lnSpc>
            </a:pPr>
            <a:endParaRPr lang="en-US" sz="2000" dirty="0"/>
          </a:p>
          <a:p>
            <a:pPr algn="just">
              <a:lnSpc>
                <a:spcPts val="2138"/>
              </a:lnSpc>
            </a:pPr>
            <a:r>
              <a:rPr lang="en-US" sz="2000" dirty="0" err="1"/>
              <a:t>Parallèlement</a:t>
            </a:r>
            <a:r>
              <a:rPr lang="en-US" sz="2000" dirty="0"/>
              <a:t>, la commune </a:t>
            </a:r>
            <a:r>
              <a:rPr lang="en-US" sz="2000" dirty="0" err="1"/>
              <a:t>est</a:t>
            </a:r>
            <a:r>
              <a:rPr lang="en-US" sz="2000" dirty="0"/>
              <a:t> </a:t>
            </a:r>
            <a:r>
              <a:rPr lang="en-US" sz="2000" dirty="0" err="1"/>
              <a:t>également</a:t>
            </a:r>
            <a:r>
              <a:rPr lang="en-US" sz="2000" dirty="0"/>
              <a:t> </a:t>
            </a:r>
            <a:r>
              <a:rPr lang="en-US" sz="2000" dirty="0" err="1"/>
              <a:t>concernée</a:t>
            </a:r>
            <a:r>
              <a:rPr lang="en-US" sz="2000" dirty="0"/>
              <a:t> par des </a:t>
            </a:r>
            <a:r>
              <a:rPr lang="en-US" sz="2000" b="1" dirty="0" err="1"/>
              <a:t>mouvements</a:t>
            </a:r>
            <a:r>
              <a:rPr lang="en-US" sz="2000" b="1" dirty="0"/>
              <a:t> </a:t>
            </a:r>
            <a:r>
              <a:rPr lang="en-US" sz="2000" b="1" dirty="0" err="1"/>
              <a:t>rapides</a:t>
            </a:r>
            <a:r>
              <a:rPr lang="en-US" sz="2000" b="1" dirty="0"/>
              <a:t> </a:t>
            </a:r>
            <a:r>
              <a:rPr lang="en-US" sz="2000" dirty="0"/>
              <a:t>qui se </a:t>
            </a:r>
            <a:r>
              <a:rPr lang="en-US" sz="2000" dirty="0" err="1"/>
              <a:t>propagent</a:t>
            </a:r>
            <a:r>
              <a:rPr lang="en-US" sz="2000" dirty="0"/>
              <a:t> de manière </a:t>
            </a:r>
            <a:r>
              <a:rPr lang="en-US" sz="2000" dirty="0" err="1"/>
              <a:t>brutale</a:t>
            </a:r>
            <a:r>
              <a:rPr lang="en-US" sz="2000" dirty="0"/>
              <a:t> et </a:t>
            </a:r>
            <a:r>
              <a:rPr lang="en-US" sz="2000" dirty="0" err="1"/>
              <a:t>soudaine</a:t>
            </a:r>
            <a:r>
              <a:rPr lang="en-US" sz="2000" dirty="0"/>
              <a:t>. </a:t>
            </a:r>
            <a:r>
              <a:rPr lang="en-US" sz="2000" dirty="0" err="1"/>
              <a:t>Ils</a:t>
            </a:r>
            <a:r>
              <a:rPr lang="en-US" sz="2000" dirty="0"/>
              <a:t> </a:t>
            </a:r>
            <a:r>
              <a:rPr lang="en-US" sz="2000" dirty="0" err="1"/>
              <a:t>peuvent</a:t>
            </a:r>
            <a:r>
              <a:rPr lang="en-US" sz="2000" dirty="0"/>
              <a:t> </a:t>
            </a:r>
            <a:r>
              <a:rPr lang="en-US" sz="2000" dirty="0" err="1"/>
              <a:t>être</a:t>
            </a:r>
            <a:r>
              <a:rPr lang="en-US" sz="2000" dirty="0"/>
              <a:t> la </a:t>
            </a:r>
            <a:r>
              <a:rPr lang="en-US" sz="2000" dirty="0" err="1"/>
              <a:t>conséquence</a:t>
            </a:r>
            <a:r>
              <a:rPr lang="en-US" sz="2000" dirty="0"/>
              <a:t> de </a:t>
            </a:r>
            <a:r>
              <a:rPr lang="en-US" sz="2000" dirty="0" err="1"/>
              <a:t>mouvements</a:t>
            </a:r>
            <a:r>
              <a:rPr lang="en-US" sz="2000" dirty="0"/>
              <a:t> </a:t>
            </a:r>
            <a:r>
              <a:rPr lang="en-US" sz="2000" dirty="0" err="1"/>
              <a:t>lents</a:t>
            </a:r>
            <a:r>
              <a:rPr lang="en-US" sz="2000" dirty="0"/>
              <a:t> </a:t>
            </a:r>
            <a:r>
              <a:rPr lang="en-US" sz="2000" dirty="0" err="1"/>
              <a:t>ou</a:t>
            </a:r>
            <a:r>
              <a:rPr lang="en-US" sz="2000" dirty="0"/>
              <a:t> d’un </a:t>
            </a:r>
            <a:r>
              <a:rPr lang="en-US" sz="2000" dirty="0" err="1"/>
              <a:t>phénomène</a:t>
            </a:r>
            <a:r>
              <a:rPr lang="en-US" sz="2000" dirty="0"/>
              <a:t> </a:t>
            </a:r>
            <a:r>
              <a:rPr lang="en-US" sz="2000" u="sng" dirty="0" err="1"/>
              <a:t>d’effondrement</a:t>
            </a:r>
            <a:r>
              <a:rPr lang="en-US" sz="2000" u="sng" dirty="0"/>
              <a:t> </a:t>
            </a:r>
            <a:r>
              <a:rPr lang="en-US" sz="2000" u="sng" dirty="0" err="1"/>
              <a:t>d’une</a:t>
            </a:r>
            <a:r>
              <a:rPr lang="en-US" sz="2000" u="sng" dirty="0"/>
              <a:t> </a:t>
            </a:r>
            <a:r>
              <a:rPr lang="en-US" sz="2000" u="sng" dirty="0" err="1"/>
              <a:t>cavité</a:t>
            </a:r>
            <a:r>
              <a:rPr lang="en-US" sz="2000" u="sng" dirty="0"/>
              <a:t> </a:t>
            </a:r>
            <a:r>
              <a:rPr lang="en-US" sz="2000" u="sng" dirty="0" err="1"/>
              <a:t>souterraine</a:t>
            </a:r>
            <a:r>
              <a:rPr lang="en-US" sz="2000" dirty="0"/>
              <a:t> (</a:t>
            </a:r>
            <a:r>
              <a:rPr lang="en-US" sz="2000" dirty="0" err="1"/>
              <a:t>carrière</a:t>
            </a:r>
            <a:r>
              <a:rPr lang="en-US" sz="2000" dirty="0"/>
              <a:t> et </a:t>
            </a:r>
            <a:r>
              <a:rPr lang="en-US" sz="2000" dirty="0" err="1"/>
              <a:t>ouvrage</a:t>
            </a:r>
            <a:r>
              <a:rPr lang="en-US" sz="2000" dirty="0"/>
              <a:t> </a:t>
            </a:r>
            <a:r>
              <a:rPr lang="en-US" sz="2000" dirty="0" err="1"/>
              <a:t>militaire</a:t>
            </a:r>
            <a:r>
              <a:rPr lang="en-US" sz="2000" dirty="0"/>
              <a:t>).</a:t>
            </a:r>
          </a:p>
          <a:p>
            <a:pPr algn="just">
              <a:lnSpc>
                <a:spcPts val="2138"/>
              </a:lnSpc>
            </a:pPr>
            <a:endParaRPr lang="en-US" sz="2000" dirty="0"/>
          </a:p>
          <a:p>
            <a:pPr algn="just">
              <a:lnSpc>
                <a:spcPts val="2138"/>
              </a:lnSpc>
            </a:pPr>
            <a:r>
              <a:rPr lang="en-US" sz="2000" dirty="0"/>
              <a:t>Pour plus </a:t>
            </a:r>
            <a:r>
              <a:rPr lang="en-US" sz="2000" dirty="0" err="1"/>
              <a:t>d’informations</a:t>
            </a:r>
            <a:r>
              <a:rPr lang="en-US" sz="2000" dirty="0"/>
              <a:t>, </a:t>
            </a:r>
            <a:r>
              <a:rPr lang="en-US" sz="2000" dirty="0" err="1"/>
              <a:t>vous</a:t>
            </a:r>
            <a:r>
              <a:rPr lang="en-US" sz="2000" dirty="0"/>
              <a:t> </a:t>
            </a:r>
            <a:r>
              <a:rPr lang="en-US" sz="2000" dirty="0" err="1"/>
              <a:t>pouvez</a:t>
            </a:r>
            <a:r>
              <a:rPr lang="en-US" sz="2000" dirty="0"/>
              <a:t> </a:t>
            </a:r>
            <a:r>
              <a:rPr lang="en-US" sz="2000" dirty="0" err="1"/>
              <a:t>renseigner</a:t>
            </a:r>
            <a:r>
              <a:rPr lang="en-US" sz="2000" dirty="0"/>
              <a:t> </a:t>
            </a:r>
            <a:r>
              <a:rPr lang="en-US" sz="2000" dirty="0" err="1"/>
              <a:t>auprès</a:t>
            </a:r>
            <a:r>
              <a:rPr lang="en-US" sz="2000" dirty="0"/>
              <a:t> de la </a:t>
            </a:r>
            <a:r>
              <a:rPr lang="en-US" sz="2000" dirty="0" err="1"/>
              <a:t>mairie</a:t>
            </a:r>
            <a:r>
              <a:rPr lang="en-US" sz="2000" dirty="0"/>
              <a:t>, de la </a:t>
            </a:r>
            <a:r>
              <a:rPr lang="en-US" sz="2000" dirty="0" err="1"/>
              <a:t>préfecture</a:t>
            </a:r>
            <a:r>
              <a:rPr lang="en-US" sz="2000" dirty="0"/>
              <a:t>, du </a:t>
            </a:r>
            <a:r>
              <a:rPr lang="en-US" sz="2000" b="1" dirty="0">
                <a:hlinkClick r:id="rId3"/>
              </a:rPr>
              <a:t>BRGM</a:t>
            </a:r>
            <a:r>
              <a:rPr lang="en-US" sz="2000" dirty="0"/>
              <a:t> </a:t>
            </a:r>
            <a:r>
              <a:rPr lang="en-US" sz="2000" dirty="0" err="1"/>
              <a:t>ou</a:t>
            </a:r>
            <a:r>
              <a:rPr lang="en-US" sz="2000" dirty="0"/>
              <a:t> encore </a:t>
            </a:r>
            <a:r>
              <a:rPr lang="en-US" sz="2000" dirty="0" err="1"/>
              <a:t>auprès</a:t>
            </a:r>
            <a:r>
              <a:rPr lang="en-US" sz="2000" dirty="0"/>
              <a:t> de la </a:t>
            </a:r>
            <a:r>
              <a:rPr lang="en-US" sz="2000" b="1" dirty="0">
                <a:hlinkClick r:id="rId4"/>
              </a:rPr>
              <a:t>DREAL</a:t>
            </a:r>
            <a:r>
              <a:rPr lang="en-US" sz="2000" b="1" dirty="0"/>
              <a:t>.</a:t>
            </a:r>
            <a:endParaRPr lang="en-US" sz="2000" dirty="0"/>
          </a:p>
          <a:p>
            <a:pPr algn="ctr">
              <a:lnSpc>
                <a:spcPts val="2138"/>
              </a:lnSpc>
            </a:pPr>
            <a:endParaRPr lang="en-US" sz="539" dirty="0">
              <a:solidFill>
                <a:srgbClr val="000000"/>
              </a:solidFill>
              <a:latin typeface="Arimo Bold"/>
            </a:endParaRPr>
          </a:p>
        </p:txBody>
      </p:sp>
      <p:sp>
        <p:nvSpPr>
          <p:cNvPr id="5" name="TextBox 5"/>
          <p:cNvSpPr txBox="1"/>
          <p:nvPr/>
        </p:nvSpPr>
        <p:spPr>
          <a:xfrm>
            <a:off x="762000" y="4360792"/>
            <a:ext cx="2481621" cy="2852640"/>
          </a:xfrm>
          <a:prstGeom prst="rect">
            <a:avLst/>
          </a:prstGeom>
        </p:spPr>
        <p:txBody>
          <a:bodyPr wrap="square" lIns="0" tIns="0" rIns="0" bIns="0" rtlCol="0" anchor="t">
            <a:spAutoFit/>
          </a:bodyPr>
          <a:lstStyle/>
          <a:p>
            <a:pPr algn="just">
              <a:lnSpc>
                <a:spcPts val="2506"/>
              </a:lnSpc>
            </a:pPr>
            <a:r>
              <a:rPr lang="en-US" sz="1400" b="1" dirty="0">
                <a:solidFill>
                  <a:srgbClr val="FFFFFF"/>
                </a:solidFill>
              </a:rPr>
              <a:t>Un </a:t>
            </a:r>
            <a:r>
              <a:rPr lang="en-US" sz="1400" b="1" dirty="0" err="1">
                <a:solidFill>
                  <a:srgbClr val="FFFFFF"/>
                </a:solidFill>
              </a:rPr>
              <a:t>mouvement</a:t>
            </a:r>
            <a:r>
              <a:rPr lang="en-US" sz="1400" b="1" dirty="0">
                <a:solidFill>
                  <a:srgbClr val="FFFFFF"/>
                </a:solidFill>
              </a:rPr>
              <a:t> de terrain </a:t>
            </a:r>
            <a:r>
              <a:rPr lang="en-US" sz="1400" b="1" dirty="0" err="1">
                <a:solidFill>
                  <a:srgbClr val="FFFFFF"/>
                </a:solidFill>
              </a:rPr>
              <a:t>est</a:t>
            </a:r>
            <a:r>
              <a:rPr lang="en-US" sz="1400" b="1" dirty="0">
                <a:solidFill>
                  <a:srgbClr val="FFFFFF"/>
                </a:solidFill>
              </a:rPr>
              <a:t> un </a:t>
            </a:r>
            <a:r>
              <a:rPr lang="en-US" sz="1400" b="1" dirty="0" err="1">
                <a:solidFill>
                  <a:srgbClr val="FFFFFF"/>
                </a:solidFill>
              </a:rPr>
              <a:t>déplacement</a:t>
            </a:r>
            <a:r>
              <a:rPr lang="en-US" sz="1400" b="1" dirty="0">
                <a:solidFill>
                  <a:srgbClr val="FFFFFF"/>
                </a:solidFill>
              </a:rPr>
              <a:t> plus </a:t>
            </a:r>
            <a:r>
              <a:rPr lang="en-US" sz="1400" b="1" dirty="0" err="1">
                <a:solidFill>
                  <a:srgbClr val="FFFFFF"/>
                </a:solidFill>
              </a:rPr>
              <a:t>ou</a:t>
            </a:r>
            <a:r>
              <a:rPr lang="en-US" sz="1400" b="1" dirty="0">
                <a:solidFill>
                  <a:srgbClr val="FFFFFF"/>
                </a:solidFill>
              </a:rPr>
              <a:t> </a:t>
            </a:r>
            <a:r>
              <a:rPr lang="en-US" sz="1400" b="1" dirty="0" err="1">
                <a:solidFill>
                  <a:srgbClr val="FFFFFF"/>
                </a:solidFill>
              </a:rPr>
              <a:t>moins</a:t>
            </a:r>
            <a:r>
              <a:rPr lang="en-US" sz="1400" b="1" dirty="0">
                <a:solidFill>
                  <a:srgbClr val="FFFFFF"/>
                </a:solidFill>
              </a:rPr>
              <a:t> brutal du sol </a:t>
            </a:r>
            <a:r>
              <a:rPr lang="en-US" sz="1400" b="1" dirty="0" err="1">
                <a:solidFill>
                  <a:srgbClr val="FFFFFF"/>
                </a:solidFill>
              </a:rPr>
              <a:t>ou</a:t>
            </a:r>
            <a:r>
              <a:rPr lang="en-US" sz="1400" b="1" dirty="0">
                <a:solidFill>
                  <a:srgbClr val="FFFFFF"/>
                </a:solidFill>
              </a:rPr>
              <a:t> du sous-sol. Il </a:t>
            </a:r>
            <a:r>
              <a:rPr lang="en-US" sz="1400" b="1" dirty="0" err="1">
                <a:solidFill>
                  <a:srgbClr val="FFFFFF"/>
                </a:solidFill>
              </a:rPr>
              <a:t>est</a:t>
            </a:r>
            <a:r>
              <a:rPr lang="en-US" sz="1400" b="1" dirty="0">
                <a:solidFill>
                  <a:srgbClr val="FFFFFF"/>
                </a:solidFill>
              </a:rPr>
              <a:t> </a:t>
            </a:r>
            <a:r>
              <a:rPr lang="en-US" sz="1400" b="1" dirty="0" err="1">
                <a:solidFill>
                  <a:srgbClr val="FFFFFF"/>
                </a:solidFill>
              </a:rPr>
              <a:t>fonction</a:t>
            </a:r>
            <a:r>
              <a:rPr lang="en-US" sz="1400" b="1" dirty="0">
                <a:solidFill>
                  <a:srgbClr val="FFFFFF"/>
                </a:solidFill>
              </a:rPr>
              <a:t> de la nature et de la disposition des couches </a:t>
            </a:r>
            <a:r>
              <a:rPr lang="en-US" sz="1400" b="1" dirty="0" err="1">
                <a:solidFill>
                  <a:srgbClr val="FFFFFF"/>
                </a:solidFill>
              </a:rPr>
              <a:t>géologiques</a:t>
            </a:r>
            <a:r>
              <a:rPr lang="en-US" sz="1400" b="1" dirty="0">
                <a:solidFill>
                  <a:srgbClr val="FFFFFF"/>
                </a:solidFill>
              </a:rPr>
              <a:t>. Il </a:t>
            </a:r>
            <a:r>
              <a:rPr lang="en-US" sz="1400" b="1" dirty="0" err="1">
                <a:solidFill>
                  <a:srgbClr val="FFFFFF"/>
                </a:solidFill>
              </a:rPr>
              <a:t>est</a:t>
            </a:r>
            <a:r>
              <a:rPr lang="en-US" sz="1400" b="1" dirty="0">
                <a:solidFill>
                  <a:srgbClr val="FFFFFF"/>
                </a:solidFill>
              </a:rPr>
              <a:t> </a:t>
            </a:r>
            <a:r>
              <a:rPr lang="en-US" sz="1400" b="1" dirty="0" err="1">
                <a:solidFill>
                  <a:srgbClr val="FFFFFF"/>
                </a:solidFill>
              </a:rPr>
              <a:t>dû</a:t>
            </a:r>
            <a:r>
              <a:rPr lang="en-US" sz="1400" b="1" dirty="0">
                <a:solidFill>
                  <a:srgbClr val="FFFFFF"/>
                </a:solidFill>
              </a:rPr>
              <a:t> à des </a:t>
            </a:r>
            <a:r>
              <a:rPr lang="en-US" sz="1400" b="1" dirty="0" err="1">
                <a:solidFill>
                  <a:srgbClr val="FFFFFF"/>
                </a:solidFill>
              </a:rPr>
              <a:t>processus</a:t>
            </a:r>
            <a:r>
              <a:rPr lang="en-US" sz="1400" b="1" dirty="0">
                <a:solidFill>
                  <a:srgbClr val="FFFFFF"/>
                </a:solidFill>
              </a:rPr>
              <a:t> de dissolution </a:t>
            </a:r>
            <a:r>
              <a:rPr lang="en-US" sz="1400" b="1" dirty="0" err="1">
                <a:solidFill>
                  <a:srgbClr val="FFFFFF"/>
                </a:solidFill>
              </a:rPr>
              <a:t>ou</a:t>
            </a:r>
            <a:r>
              <a:rPr lang="en-US" sz="1400" b="1" dirty="0">
                <a:solidFill>
                  <a:srgbClr val="FFFFFF"/>
                </a:solidFill>
              </a:rPr>
              <a:t> </a:t>
            </a:r>
            <a:r>
              <a:rPr lang="en-US" sz="1400" b="1" dirty="0" err="1">
                <a:solidFill>
                  <a:srgbClr val="FFFFFF"/>
                </a:solidFill>
              </a:rPr>
              <a:t>d’érosion</a:t>
            </a:r>
            <a:r>
              <a:rPr lang="en-US" sz="1400" b="1" dirty="0">
                <a:solidFill>
                  <a:srgbClr val="FFFFFF"/>
                </a:solidFill>
              </a:rPr>
              <a:t> </a:t>
            </a:r>
            <a:r>
              <a:rPr lang="en-US" sz="1400" b="1" dirty="0" err="1">
                <a:solidFill>
                  <a:srgbClr val="FFFFFF"/>
                </a:solidFill>
              </a:rPr>
              <a:t>favorisés</a:t>
            </a:r>
            <a:r>
              <a:rPr lang="en-US" sz="1400" b="1" dirty="0">
                <a:solidFill>
                  <a:srgbClr val="FFFFFF"/>
                </a:solidFill>
              </a:rPr>
              <a:t> par </a:t>
            </a:r>
            <a:r>
              <a:rPr lang="en-US" sz="1400" b="1" dirty="0" err="1">
                <a:solidFill>
                  <a:srgbClr val="FFFFFF"/>
                </a:solidFill>
              </a:rPr>
              <a:t>l’action</a:t>
            </a:r>
            <a:r>
              <a:rPr lang="en-US" sz="1400" b="1" dirty="0">
                <a:solidFill>
                  <a:srgbClr val="FFFFFF"/>
                </a:solidFill>
              </a:rPr>
              <a:t> de l’eau et de </a:t>
            </a:r>
            <a:r>
              <a:rPr lang="en-US" sz="1400" b="1" dirty="0" err="1">
                <a:solidFill>
                  <a:srgbClr val="FFFFFF"/>
                </a:solidFill>
              </a:rPr>
              <a:t>l’homme</a:t>
            </a:r>
            <a:r>
              <a:rPr lang="en-US" sz="1400" b="1" dirty="0">
                <a:solidFill>
                  <a:srgbClr val="FFFFFF"/>
                </a:solidFill>
              </a:rPr>
              <a:t>. </a:t>
            </a:r>
          </a:p>
        </p:txBody>
      </p:sp>
      <p:sp>
        <p:nvSpPr>
          <p:cNvPr id="6" name="Rectangle 5">
            <a:extLst>
              <a:ext uri="{FF2B5EF4-FFF2-40B4-BE49-F238E27FC236}">
                <a16:creationId xmlns:a16="http://schemas.microsoft.com/office/drawing/2014/main" id="{065B02F9-97E8-4221-8F2A-F7943FB0A5D7}"/>
              </a:ext>
            </a:extLst>
          </p:cNvPr>
          <p:cNvSpPr/>
          <p:nvPr/>
        </p:nvSpPr>
        <p:spPr>
          <a:xfrm>
            <a:off x="17459325" y="9529732"/>
            <a:ext cx="481111" cy="45720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774FAFE1-E2C7-491C-A6D1-08C38D205BF6}"/>
              </a:ext>
            </a:extLst>
          </p:cNvPr>
          <p:cNvSpPr txBox="1"/>
          <p:nvPr/>
        </p:nvSpPr>
        <p:spPr>
          <a:xfrm>
            <a:off x="17549233" y="9563100"/>
            <a:ext cx="481111" cy="369332"/>
          </a:xfrm>
          <a:prstGeom prst="rect">
            <a:avLst/>
          </a:prstGeom>
          <a:noFill/>
        </p:spPr>
        <p:txBody>
          <a:bodyPr wrap="square">
            <a:spAutoFit/>
          </a:bodyPr>
          <a:lstStyle/>
          <a:p>
            <a:r>
              <a:rPr lang="en-US" dirty="0">
                <a:solidFill>
                  <a:srgbClr val="273854"/>
                </a:solidFill>
                <a:latin typeface="Open Sans Light Bold"/>
              </a:rPr>
              <a:t>8</a:t>
            </a:r>
            <a:endParaRPr lang="fr-FR" dirty="0"/>
          </a:p>
        </p:txBody>
      </p:sp>
      <p:pic>
        <p:nvPicPr>
          <p:cNvPr id="8" name="Image 7">
            <a:extLst>
              <a:ext uri="{FF2B5EF4-FFF2-40B4-BE49-F238E27FC236}">
                <a16:creationId xmlns:a16="http://schemas.microsoft.com/office/drawing/2014/main" id="{DFA0BE65-3985-4F70-81E3-5A4327F982AC}"/>
              </a:ext>
            </a:extLst>
          </p:cNvPr>
          <p:cNvPicPr>
            <a:picLocks noChangeAspect="1"/>
          </p:cNvPicPr>
          <p:nvPr/>
        </p:nvPicPr>
        <p:blipFill>
          <a:blip r:embed="rId5"/>
          <a:stretch>
            <a:fillRect/>
          </a:stretch>
        </p:blipFill>
        <p:spPr>
          <a:xfrm>
            <a:off x="12344400" y="795357"/>
            <a:ext cx="685800" cy="461141"/>
          </a:xfrm>
          <a:prstGeom prst="rect">
            <a:avLst/>
          </a:prstGeom>
        </p:spPr>
      </p:pic>
      <p:pic>
        <p:nvPicPr>
          <p:cNvPr id="9" name="Image 8">
            <a:extLst>
              <a:ext uri="{FF2B5EF4-FFF2-40B4-BE49-F238E27FC236}">
                <a16:creationId xmlns:a16="http://schemas.microsoft.com/office/drawing/2014/main" id="{C1391764-94FF-4DB7-9546-A7BD40433DF0}"/>
              </a:ext>
            </a:extLst>
          </p:cNvPr>
          <p:cNvPicPr>
            <a:picLocks noChangeAspect="1"/>
          </p:cNvPicPr>
          <p:nvPr/>
        </p:nvPicPr>
        <p:blipFill>
          <a:blip r:embed="rId6"/>
          <a:stretch>
            <a:fillRect/>
          </a:stretch>
        </p:blipFill>
        <p:spPr>
          <a:xfrm>
            <a:off x="3657600" y="1862421"/>
            <a:ext cx="328350" cy="37886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CEFD6240-8C2A-4CCA-BB5D-49FC0A20FE06}"/>
              </a:ext>
            </a:extLst>
          </p:cNvPr>
          <p:cNvPicPr>
            <a:picLocks noChangeAspect="1"/>
          </p:cNvPicPr>
          <p:nvPr/>
        </p:nvPicPr>
        <p:blipFill>
          <a:blip r:embed="rId2"/>
          <a:srcRect/>
          <a:stretch>
            <a:fillRect/>
          </a:stretch>
        </p:blipFill>
        <p:spPr>
          <a:xfrm>
            <a:off x="356602" y="0"/>
            <a:ext cx="17931398" cy="10287000"/>
          </a:xfrm>
          <a:prstGeom prst="rect">
            <a:avLst/>
          </a:prstGeom>
        </p:spPr>
      </p:pic>
      <p:sp>
        <p:nvSpPr>
          <p:cNvPr id="23" name="Rectangle 22">
            <a:extLst>
              <a:ext uri="{FF2B5EF4-FFF2-40B4-BE49-F238E27FC236}">
                <a16:creationId xmlns:a16="http://schemas.microsoft.com/office/drawing/2014/main" id="{76AEF42E-E105-EB01-0EA0-6FE2E79B9DA0}"/>
              </a:ext>
            </a:extLst>
          </p:cNvPr>
          <p:cNvSpPr/>
          <p:nvPr/>
        </p:nvSpPr>
        <p:spPr>
          <a:xfrm>
            <a:off x="17703610" y="9791700"/>
            <a:ext cx="455576" cy="369332"/>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
            <a:extLst>
              <a:ext uri="{FF2B5EF4-FFF2-40B4-BE49-F238E27FC236}">
                <a16:creationId xmlns:a16="http://schemas.microsoft.com/office/drawing/2014/main" id="{AD815A27-9402-E7E0-2278-F14B9C59272B}"/>
              </a:ext>
            </a:extLst>
          </p:cNvPr>
          <p:cNvSpPr txBox="1"/>
          <p:nvPr/>
        </p:nvSpPr>
        <p:spPr>
          <a:xfrm>
            <a:off x="13345408" y="3602406"/>
            <a:ext cx="3947651" cy="3185487"/>
          </a:xfrm>
          <a:prstGeom prst="rect">
            <a:avLst/>
          </a:prstGeom>
        </p:spPr>
        <p:txBody>
          <a:bodyPr lIns="0" tIns="0" rIns="0" bIns="0" rtlCol="0" anchor="t">
            <a:spAutoFit/>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mn-cs"/>
              </a:rPr>
              <a:t>SEVESO </a:t>
            </a:r>
            <a:r>
              <a:rPr kumimoji="0" lang="en-US" sz="1800" b="0" i="0" u="none" strike="noStrike" kern="1200" cap="none" spc="0" normalizeH="0" baseline="0" noProof="0" dirty="0" err="1">
                <a:ln>
                  <a:noFill/>
                </a:ln>
                <a:solidFill>
                  <a:srgbClr val="000000"/>
                </a:solidFill>
                <a:effectLst/>
                <a:uLnTx/>
                <a:uFillTx/>
                <a:latin typeface="Open Sans Light"/>
                <a:ea typeface="+mn-ea"/>
                <a:cs typeface="+mn-cs"/>
              </a:rPr>
              <a:t>seuil</a:t>
            </a:r>
            <a:r>
              <a:rPr kumimoji="0" lang="en-US" sz="1800" b="0" i="0" u="none" strike="noStrike" kern="1200" cap="none" spc="0" normalizeH="0" baseline="0" noProof="0" dirty="0">
                <a:ln>
                  <a:noFill/>
                </a:ln>
                <a:solidFill>
                  <a:srgbClr val="000000"/>
                </a:solidFill>
                <a:effectLst/>
                <a:uLnTx/>
                <a:uFillTx/>
                <a:latin typeface="Open Sans Light"/>
                <a:ea typeface="+mn-ea"/>
                <a:cs typeface="+mn-cs"/>
              </a:rPr>
              <a:t> haut</a:t>
            </a:r>
          </a:p>
          <a:p>
            <a:pPr marL="0" marR="0" lvl="0" indent="0" algn="ctr" defTabSz="914400" rtl="0" eaLnBrk="1" fontAlgn="auto" latinLnBrk="0" hangingPunct="1">
              <a:lnSpc>
                <a:spcPts val="252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Open Sans Light"/>
                <a:ea typeface="+mn-ea"/>
                <a:cs typeface="+mn-cs"/>
              </a:rPr>
              <a:t>SEVESO </a:t>
            </a:r>
            <a:r>
              <a:rPr kumimoji="0" lang="en-US" sz="1800" b="0" i="0" u="none" strike="noStrike" kern="1200" cap="none" spc="0" normalizeH="0" baseline="0" noProof="0" dirty="0" err="1">
                <a:ln>
                  <a:noFill/>
                </a:ln>
                <a:solidFill>
                  <a:srgbClr val="000000"/>
                </a:solidFill>
                <a:effectLst/>
                <a:uLnTx/>
                <a:uFillTx/>
                <a:latin typeface="Open Sans Light"/>
                <a:ea typeface="+mn-ea"/>
                <a:cs typeface="+mn-cs"/>
              </a:rPr>
              <a:t>seuil</a:t>
            </a:r>
            <a:r>
              <a:rPr kumimoji="0" lang="en-US" sz="1800" b="0" i="0" u="none" strike="noStrike" kern="1200" cap="none" spc="0" normalizeH="0" baseline="0" noProof="0" dirty="0">
                <a:ln>
                  <a:noFill/>
                </a:ln>
                <a:solidFill>
                  <a:srgbClr val="000000"/>
                </a:solidFill>
                <a:effectLst/>
                <a:uLnTx/>
                <a:uFillTx/>
                <a:latin typeface="Open Sans Light"/>
                <a:ea typeface="+mn-ea"/>
                <a:cs typeface="+mn-cs"/>
              </a:rPr>
              <a:t> Bas</a:t>
            </a:r>
          </a:p>
          <a:p>
            <a:pPr marL="0" marR="0" lvl="0" indent="0" algn="ctr" defTabSz="914400" rtl="0" eaLnBrk="1" fontAlgn="auto" latinLnBrk="0" hangingPunct="1">
              <a:lnSpc>
                <a:spcPts val="252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Open Sans Light"/>
                <a:ea typeface="+mn-ea"/>
                <a:cs typeface="+mn-cs"/>
              </a:rPr>
              <a:t>Autorisation</a:t>
            </a: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a:p>
            <a:pPr marL="0" marR="0" lvl="0" indent="0" algn="ctr" defTabSz="914400" rtl="0" eaLnBrk="1" fontAlgn="auto" latinLnBrk="0" hangingPunct="1">
              <a:lnSpc>
                <a:spcPts val="252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Open Sans Light"/>
                <a:ea typeface="+mn-ea"/>
                <a:cs typeface="+mn-cs"/>
              </a:rPr>
              <a:t>Enregistrement</a:t>
            </a:r>
            <a:r>
              <a:rPr kumimoji="0" lang="en-US" sz="1800" b="0" i="0" u="none" strike="noStrike" kern="1200" cap="none" spc="0" normalizeH="0" baseline="0" noProof="0" dirty="0">
                <a:ln>
                  <a:noFill/>
                </a:ln>
                <a:solidFill>
                  <a:srgbClr val="000000"/>
                </a:solidFill>
                <a:effectLst/>
                <a:uLnTx/>
                <a:uFillTx/>
                <a:latin typeface="Open Sans Light"/>
                <a:ea typeface="+mn-ea"/>
                <a:cs typeface="+mn-cs"/>
              </a:rPr>
              <a:t> </a:t>
            </a:r>
          </a:p>
          <a:p>
            <a:pPr marL="0" marR="0" lvl="0" indent="0" algn="ctr" defTabSz="914400" rtl="0" eaLnBrk="1" fontAlgn="auto" latinLnBrk="0" hangingPunct="1">
              <a:lnSpc>
                <a:spcPts val="252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a:p>
            <a:pPr marL="0" marR="0" lvl="0" indent="0" algn="ctr" defTabSz="914400" rtl="0" eaLnBrk="1" fontAlgn="auto" latinLnBrk="0" hangingPunct="1">
              <a:lnSpc>
                <a:spcPts val="252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Open Sans Light"/>
                <a:ea typeface="+mn-ea"/>
                <a:cs typeface="+mn-cs"/>
              </a:rPr>
              <a:t>Déclaration</a:t>
            </a: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a:p>
            <a:pPr marL="0" marR="0" lvl="0" indent="0" algn="ctr" defTabSz="914400" rtl="0" eaLnBrk="1" fontAlgn="auto" latinLnBrk="0" hangingPunct="1">
              <a:lnSpc>
                <a:spcPts val="252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Light"/>
              <a:ea typeface="+mn-ea"/>
              <a:cs typeface="+mn-cs"/>
            </a:endParaRPr>
          </a:p>
        </p:txBody>
      </p:sp>
      <p:sp>
        <p:nvSpPr>
          <p:cNvPr id="8" name="AutoShape 4">
            <a:extLst>
              <a:ext uri="{FF2B5EF4-FFF2-40B4-BE49-F238E27FC236}">
                <a16:creationId xmlns:a16="http://schemas.microsoft.com/office/drawing/2014/main" id="{9A581EC1-8EA5-6247-211A-C410D540235F}"/>
              </a:ext>
            </a:extLst>
          </p:cNvPr>
          <p:cNvSpPr/>
          <p:nvPr/>
        </p:nvSpPr>
        <p:spPr>
          <a:xfrm rot="-5400000">
            <a:off x="12144735" y="5056979"/>
            <a:ext cx="3276600" cy="39147"/>
          </a:xfrm>
          <a:prstGeom prst="line">
            <a:avLst/>
          </a:prstGeom>
          <a:ln w="104775" cap="rnd">
            <a:solidFill>
              <a:srgbClr val="273854"/>
            </a:solidFill>
            <a:prstDash val="solid"/>
            <a:headEnd type="none" w="sm" len="sm"/>
            <a:tailEnd type="triangle" w="lg" len="med"/>
          </a:ln>
        </p:spPr>
      </p:sp>
      <p:sp>
        <p:nvSpPr>
          <p:cNvPr id="9" name="TextBox 5">
            <a:extLst>
              <a:ext uri="{FF2B5EF4-FFF2-40B4-BE49-F238E27FC236}">
                <a16:creationId xmlns:a16="http://schemas.microsoft.com/office/drawing/2014/main" id="{183A9831-AA5F-983B-33CD-38D3EF6361CA}"/>
              </a:ext>
            </a:extLst>
          </p:cNvPr>
          <p:cNvSpPr txBox="1"/>
          <p:nvPr/>
        </p:nvSpPr>
        <p:spPr>
          <a:xfrm>
            <a:off x="13379517" y="2405385"/>
            <a:ext cx="3879431" cy="1205266"/>
          </a:xfrm>
          <a:prstGeom prst="rect">
            <a:avLst/>
          </a:prstGeom>
          <a:ln>
            <a:noFill/>
          </a:ln>
        </p:spPr>
        <p:txBody>
          <a:bodyPr wrap="square" lIns="0" tIns="0" rIns="0" bIns="0" rtlCol="0" anchor="t">
            <a:spAutoFit/>
          </a:bodyPr>
          <a:lstStyle/>
          <a:p>
            <a:pPr marL="0" marR="0" lvl="0" indent="0" algn="l" defTabSz="914400" rtl="0" eaLnBrk="1" fontAlgn="auto" latinLnBrk="0" hangingPunct="1">
              <a:lnSpc>
                <a:spcPts val="3244"/>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Open Sans Light Italics"/>
                <a:ea typeface="+mn-ea"/>
                <a:cs typeface="+mn-cs"/>
              </a:rPr>
              <a:t>Niveau</a:t>
            </a:r>
            <a:r>
              <a:rPr kumimoji="0" lang="en-US" sz="1800" b="1" i="0" u="none" strike="noStrike" kern="1200" cap="none" spc="0" normalizeH="0" baseline="0" noProof="0" dirty="0">
                <a:ln>
                  <a:noFill/>
                </a:ln>
                <a:solidFill>
                  <a:srgbClr val="000000"/>
                </a:solidFill>
                <a:effectLst/>
                <a:uLnTx/>
                <a:uFillTx/>
                <a:latin typeface="Open Sans Light Italics"/>
                <a:ea typeface="+mn-ea"/>
                <a:cs typeface="+mn-cs"/>
              </a:rPr>
              <a:t> de </a:t>
            </a:r>
            <a:r>
              <a:rPr kumimoji="0" lang="en-US" sz="1800" b="1" i="0" u="none" strike="noStrike" kern="1200" cap="none" spc="0" normalizeH="0" baseline="0" noProof="0" dirty="0" err="1">
                <a:ln>
                  <a:noFill/>
                </a:ln>
                <a:solidFill>
                  <a:srgbClr val="000000"/>
                </a:solidFill>
                <a:effectLst/>
                <a:uLnTx/>
                <a:uFillTx/>
                <a:latin typeface="Open Sans Light Italics"/>
                <a:ea typeface="+mn-ea"/>
                <a:cs typeface="+mn-cs"/>
              </a:rPr>
              <a:t>classement</a:t>
            </a:r>
            <a:r>
              <a:rPr kumimoji="0" lang="en-US" sz="1800" b="1" i="0" u="none" strike="noStrike" kern="1200" cap="none" spc="0" normalizeH="0" baseline="0" noProof="0" dirty="0">
                <a:ln>
                  <a:noFill/>
                </a:ln>
                <a:solidFill>
                  <a:srgbClr val="000000"/>
                </a:solidFill>
                <a:effectLst/>
                <a:uLnTx/>
                <a:uFillTx/>
                <a:latin typeface="Open Sans Light Italics"/>
                <a:ea typeface="+mn-ea"/>
                <a:cs typeface="+mn-cs"/>
              </a:rPr>
              <a:t> </a:t>
            </a:r>
            <a:r>
              <a:rPr kumimoji="0" lang="en-US" sz="1800" b="1" i="0" u="none" strike="noStrike" kern="1200" cap="none" spc="0" normalizeH="0" baseline="0" noProof="0" dirty="0" err="1">
                <a:ln>
                  <a:noFill/>
                </a:ln>
                <a:solidFill>
                  <a:srgbClr val="000000"/>
                </a:solidFill>
                <a:effectLst/>
                <a:uLnTx/>
                <a:uFillTx/>
                <a:latin typeface="Open Sans Light Italics"/>
                <a:ea typeface="+mn-ea"/>
                <a:cs typeface="+mn-cs"/>
              </a:rPr>
              <a:t>selon</a:t>
            </a:r>
            <a:r>
              <a:rPr kumimoji="0" lang="en-US" sz="1800" b="1" i="0" u="none" strike="noStrike" kern="1200" cap="none" spc="0" normalizeH="0" baseline="0" noProof="0" dirty="0">
                <a:ln>
                  <a:noFill/>
                </a:ln>
                <a:solidFill>
                  <a:srgbClr val="000000"/>
                </a:solidFill>
                <a:effectLst/>
                <a:uLnTx/>
                <a:uFillTx/>
                <a:latin typeface="Open Sans Light Italics"/>
                <a:ea typeface="+mn-ea"/>
                <a:cs typeface="+mn-cs"/>
              </a:rPr>
              <a:t> le </a:t>
            </a:r>
            <a:r>
              <a:rPr kumimoji="0" lang="en-US" sz="1800" b="1" i="0" u="none" strike="noStrike" kern="1200" cap="none" spc="0" normalizeH="0" baseline="0" noProof="0" dirty="0" err="1">
                <a:ln>
                  <a:noFill/>
                </a:ln>
                <a:solidFill>
                  <a:srgbClr val="000000"/>
                </a:solidFill>
                <a:effectLst/>
                <a:uLnTx/>
                <a:uFillTx/>
                <a:latin typeface="Open Sans Light Italics"/>
                <a:ea typeface="+mn-ea"/>
                <a:cs typeface="+mn-cs"/>
              </a:rPr>
              <a:t>niveau</a:t>
            </a:r>
            <a:r>
              <a:rPr kumimoji="0" lang="en-US" sz="1800" b="1" i="0" u="none" strike="noStrike" kern="1200" cap="none" spc="0" normalizeH="0" baseline="0" noProof="0" dirty="0">
                <a:ln>
                  <a:noFill/>
                </a:ln>
                <a:solidFill>
                  <a:srgbClr val="000000"/>
                </a:solidFill>
                <a:effectLst/>
                <a:uLnTx/>
                <a:uFillTx/>
                <a:latin typeface="Open Sans Light Italics"/>
                <a:ea typeface="+mn-ea"/>
                <a:cs typeface="+mn-cs"/>
              </a:rPr>
              <a:t> de </a:t>
            </a:r>
            <a:r>
              <a:rPr kumimoji="0" lang="en-US" sz="1800" b="1" i="0" u="none" strike="noStrike" kern="1200" cap="none" spc="0" normalizeH="0" baseline="0" noProof="0" dirty="0" err="1">
                <a:ln>
                  <a:noFill/>
                </a:ln>
                <a:solidFill>
                  <a:srgbClr val="000000"/>
                </a:solidFill>
                <a:effectLst/>
                <a:uLnTx/>
                <a:uFillTx/>
                <a:latin typeface="Open Sans Light Italics"/>
                <a:ea typeface="+mn-ea"/>
                <a:cs typeface="+mn-cs"/>
              </a:rPr>
              <a:t>dangerosité</a:t>
            </a:r>
            <a:r>
              <a:rPr kumimoji="0" lang="en-US" sz="1800" b="1" i="0" u="none" strike="noStrike" kern="1200" cap="none" spc="0" normalizeH="0" baseline="0" noProof="0" dirty="0">
                <a:ln>
                  <a:noFill/>
                </a:ln>
                <a:solidFill>
                  <a:srgbClr val="000000"/>
                </a:solidFill>
                <a:effectLst/>
                <a:uLnTx/>
                <a:uFillTx/>
                <a:latin typeface="Open Sans Light Italics"/>
                <a:ea typeface="+mn-ea"/>
                <a:cs typeface="+mn-cs"/>
              </a:rPr>
              <a:t> du </a:t>
            </a:r>
            <a:r>
              <a:rPr kumimoji="0" lang="en-US" sz="1800" b="1" i="0" u="none" strike="noStrike" kern="1200" cap="none" spc="0" normalizeH="0" baseline="0" noProof="0" dirty="0">
                <a:ln>
                  <a:noFill/>
                </a:ln>
                <a:solidFill>
                  <a:prstClr val="black"/>
                </a:solidFill>
                <a:effectLst/>
                <a:uLnTx/>
                <a:uFillTx/>
                <a:latin typeface="Open Sans Light Italics"/>
                <a:ea typeface="+mn-ea"/>
                <a:cs typeface="+mn-cs"/>
              </a:rPr>
              <a:t>site :</a:t>
            </a:r>
          </a:p>
          <a:p>
            <a:pPr marL="0" marR="0" lvl="0" indent="0" algn="ctr" defTabSz="914400" rtl="0" eaLnBrk="1" fontAlgn="auto" latinLnBrk="0" hangingPunct="1">
              <a:lnSpc>
                <a:spcPts val="3244"/>
              </a:lnSpc>
              <a:spcBef>
                <a:spcPts val="0"/>
              </a:spcBef>
              <a:spcAft>
                <a:spcPts val="0"/>
              </a:spcAft>
              <a:buClrTx/>
              <a:buSzTx/>
              <a:buFontTx/>
              <a:buNone/>
              <a:tabLst/>
              <a:defRPr/>
            </a:pPr>
            <a:endParaRPr kumimoji="0" lang="en-US" sz="2317" b="0" i="0" u="none" strike="noStrike" kern="1200" cap="none" spc="0" normalizeH="0" baseline="0" noProof="0" dirty="0">
              <a:ln>
                <a:noFill/>
              </a:ln>
              <a:solidFill>
                <a:srgbClr val="FF1616"/>
              </a:solidFill>
              <a:effectLst/>
              <a:uLnTx/>
              <a:uFillTx/>
              <a:latin typeface="Open Sans Light Italics"/>
              <a:ea typeface="+mn-ea"/>
              <a:cs typeface="+mn-cs"/>
            </a:endParaRPr>
          </a:p>
        </p:txBody>
      </p:sp>
      <p:sp>
        <p:nvSpPr>
          <p:cNvPr id="10" name="TextBox 6">
            <a:extLst>
              <a:ext uri="{FF2B5EF4-FFF2-40B4-BE49-F238E27FC236}">
                <a16:creationId xmlns:a16="http://schemas.microsoft.com/office/drawing/2014/main" id="{AFBBB1B9-DDF8-AA85-C217-911B110F5766}"/>
              </a:ext>
            </a:extLst>
          </p:cNvPr>
          <p:cNvSpPr txBox="1"/>
          <p:nvPr/>
        </p:nvSpPr>
        <p:spPr>
          <a:xfrm>
            <a:off x="3907410" y="467444"/>
            <a:ext cx="5438775" cy="580390"/>
          </a:xfrm>
          <a:prstGeom prst="rect">
            <a:avLst/>
          </a:prstGeom>
        </p:spPr>
        <p:txBody>
          <a:bodyPr wrap="square" lIns="0" tIns="0" rIns="0" bIns="0" rtlCol="0" anchor="t">
            <a:spAutoFit/>
          </a:bodyPr>
          <a:lstStyle/>
          <a:p>
            <a:pPr marL="0" marR="0" lvl="0" indent="0" algn="ctr" defTabSz="914400" rtl="0" eaLnBrk="1" fontAlgn="auto" latinLnBrk="0" hangingPunct="1">
              <a:lnSpc>
                <a:spcPts val="4759"/>
              </a:lnSpc>
              <a:spcBef>
                <a:spcPts val="0"/>
              </a:spcBef>
              <a:spcAft>
                <a:spcPts val="0"/>
              </a:spcAft>
              <a:buClrTx/>
              <a:buSzTx/>
              <a:buFontTx/>
              <a:buNone/>
              <a:tabLst/>
              <a:defRPr/>
            </a:pPr>
            <a:r>
              <a:rPr kumimoji="0" lang="en-US" sz="3399" b="0" i="0" u="none" strike="noStrike" kern="1200" cap="none" spc="0" normalizeH="0" baseline="0" noProof="0" dirty="0">
                <a:ln>
                  <a:noFill/>
                </a:ln>
                <a:solidFill>
                  <a:srgbClr val="273854"/>
                </a:solidFill>
                <a:effectLst/>
                <a:uLnTx/>
                <a:uFillTx/>
                <a:latin typeface="Open Sans Light Bold"/>
                <a:ea typeface="+mn-ea"/>
                <a:cs typeface="+mn-cs"/>
              </a:rPr>
              <a:t>LE RISQUE INDUSTRIEL</a:t>
            </a:r>
          </a:p>
        </p:txBody>
      </p:sp>
      <p:sp>
        <p:nvSpPr>
          <p:cNvPr id="11" name="TextBox 7">
            <a:extLst>
              <a:ext uri="{FF2B5EF4-FFF2-40B4-BE49-F238E27FC236}">
                <a16:creationId xmlns:a16="http://schemas.microsoft.com/office/drawing/2014/main" id="{EB739E20-70C7-BEA5-DC04-9E1CE7E303AA}"/>
              </a:ext>
            </a:extLst>
          </p:cNvPr>
          <p:cNvSpPr txBox="1"/>
          <p:nvPr/>
        </p:nvSpPr>
        <p:spPr>
          <a:xfrm>
            <a:off x="667783" y="4337111"/>
            <a:ext cx="2532617" cy="2830198"/>
          </a:xfrm>
          <a:prstGeom prst="rect">
            <a:avLst/>
          </a:prstGeom>
        </p:spPr>
        <p:txBody>
          <a:bodyPr wrap="square" lIns="0" tIns="0" rIns="0" bIns="0" rtlCol="0" anchor="t">
            <a:spAutoFit/>
          </a:bodyPr>
          <a:lstStyle/>
          <a:p>
            <a:pPr marL="0" marR="0" lvl="0" indent="0" algn="just" defTabSz="914400" rtl="0" eaLnBrk="1" fontAlgn="auto" latinLnBrk="0" hangingPunct="1">
              <a:lnSpc>
                <a:spcPts val="281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Un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risque</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industriel</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majeur</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est</a:t>
            </a:r>
            <a:r>
              <a:rPr kumimoji="0" lang="en-US" sz="1400" b="1" i="0" u="none" strike="noStrike" kern="1200" cap="none" spc="0" normalizeH="0" baseline="0" noProof="0" dirty="0">
                <a:ln>
                  <a:noFill/>
                </a:ln>
                <a:solidFill>
                  <a:srgbClr val="FFFFFF"/>
                </a:solidFill>
                <a:effectLst/>
                <a:uLnTx/>
                <a:uFillTx/>
                <a:latin typeface="Calibri"/>
                <a:ea typeface="+mn-ea"/>
                <a:cs typeface="+mn-cs"/>
              </a:rPr>
              <a:t> un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événement</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accidentel</a:t>
            </a:r>
            <a:r>
              <a:rPr kumimoji="0" lang="en-US" sz="1400" b="1" i="0" u="none" strike="noStrike" kern="1200" cap="none" spc="0" normalizeH="0" baseline="0" noProof="0" dirty="0">
                <a:ln>
                  <a:noFill/>
                </a:ln>
                <a:solidFill>
                  <a:srgbClr val="FFFFFF"/>
                </a:solidFill>
                <a:effectLst/>
                <a:uLnTx/>
                <a:uFillTx/>
                <a:latin typeface="Calibri"/>
                <a:ea typeface="+mn-ea"/>
                <a:cs typeface="+mn-cs"/>
              </a:rPr>
              <a:t> se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produisant</a:t>
            </a:r>
            <a:r>
              <a:rPr kumimoji="0" lang="en-US" sz="1400" b="1" i="0" u="none" strike="noStrike" kern="1200" cap="none" spc="0" normalizeH="0" baseline="0" noProof="0" dirty="0">
                <a:ln>
                  <a:noFill/>
                </a:ln>
                <a:solidFill>
                  <a:srgbClr val="FFFFFF"/>
                </a:solidFill>
                <a:effectLst/>
                <a:uLnTx/>
                <a:uFillTx/>
                <a:latin typeface="Calibri"/>
                <a:ea typeface="+mn-ea"/>
                <a:cs typeface="+mn-cs"/>
              </a:rPr>
              <a:t> sur un site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industriel</a:t>
            </a:r>
            <a:r>
              <a:rPr kumimoji="0" lang="en-US" sz="1400" b="1" i="0" u="none" strike="noStrike" kern="1200" cap="none" spc="0" normalizeH="0" baseline="0" noProof="0" dirty="0">
                <a:ln>
                  <a:noFill/>
                </a:ln>
                <a:solidFill>
                  <a:srgbClr val="FFFFFF"/>
                </a:solidFill>
                <a:effectLst/>
                <a:uLnTx/>
                <a:uFillTx/>
                <a:latin typeface="Calibri"/>
                <a:ea typeface="+mn-ea"/>
                <a:cs typeface="+mn-cs"/>
              </a:rPr>
              <a:t> et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entraînant</a:t>
            </a:r>
            <a:r>
              <a:rPr kumimoji="0" lang="en-US" sz="1400" b="1" i="0" u="none" strike="noStrike" kern="1200" cap="none" spc="0" normalizeH="0" baseline="0" noProof="0" dirty="0">
                <a:ln>
                  <a:noFill/>
                </a:ln>
                <a:solidFill>
                  <a:srgbClr val="FFFFFF"/>
                </a:solidFill>
                <a:effectLst/>
                <a:uLnTx/>
                <a:uFillTx/>
                <a:latin typeface="Calibri"/>
                <a:ea typeface="+mn-ea"/>
                <a:cs typeface="+mn-cs"/>
              </a:rPr>
              <a:t> des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conséquences</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immédiates</a:t>
            </a:r>
            <a:r>
              <a:rPr kumimoji="0" lang="en-US" sz="1400" b="1" i="0" u="none" strike="noStrike" kern="1200" cap="none" spc="0" normalizeH="0" baseline="0" noProof="0" dirty="0">
                <a:ln>
                  <a:noFill/>
                </a:ln>
                <a:solidFill>
                  <a:srgbClr val="FFFFFF"/>
                </a:solidFill>
                <a:effectLst/>
                <a:uLnTx/>
                <a:uFillTx/>
                <a:latin typeface="Calibri"/>
                <a:ea typeface="+mn-ea"/>
                <a:cs typeface="+mn-cs"/>
              </a:rPr>
              <a:t> graves pour le personnel, les populations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avoisinantes</a:t>
            </a:r>
            <a:r>
              <a:rPr kumimoji="0" lang="en-US" sz="1400" b="1" i="0" u="none" strike="noStrike" kern="1200" cap="none" spc="0" normalizeH="0" baseline="0" noProof="0" dirty="0">
                <a:ln>
                  <a:noFill/>
                </a:ln>
                <a:solidFill>
                  <a:srgbClr val="FFFFFF"/>
                </a:solidFill>
                <a:effectLst/>
                <a:uLnTx/>
                <a:uFillTx/>
                <a:latin typeface="Calibri"/>
                <a:ea typeface="+mn-ea"/>
                <a:cs typeface="+mn-cs"/>
              </a:rPr>
              <a:t>, les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biens</a:t>
            </a:r>
            <a:r>
              <a:rPr kumimoji="0" lang="en-US" sz="1400" b="1" i="0" u="none" strike="noStrike" kern="1200" cap="none" spc="0" normalizeH="0" baseline="0" noProof="0" dirty="0">
                <a:ln>
                  <a:noFill/>
                </a:ln>
                <a:solidFill>
                  <a:srgbClr val="FFFFFF"/>
                </a:solidFill>
                <a:effectLst/>
                <a:uLnTx/>
                <a:uFillTx/>
                <a:latin typeface="Calibri"/>
                <a:ea typeface="+mn-ea"/>
                <a:cs typeface="+mn-cs"/>
              </a:rPr>
              <a:t> et/</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ou</a:t>
            </a:r>
            <a:r>
              <a:rPr kumimoji="0" lang="en-US" sz="1400" b="1" i="0" u="none" strike="noStrike" kern="1200" cap="none" spc="0" normalizeH="0" baseline="0" noProof="0" dirty="0">
                <a:ln>
                  <a:noFill/>
                </a:ln>
                <a:solidFill>
                  <a:srgbClr val="FFFFFF"/>
                </a:solidFill>
                <a:effectLst/>
                <a:uLnTx/>
                <a:uFillTx/>
                <a:latin typeface="Calibri"/>
                <a:ea typeface="+mn-ea"/>
                <a:cs typeface="+mn-cs"/>
              </a:rPr>
              <a:t> </a:t>
            </a:r>
            <a:r>
              <a:rPr kumimoji="0" lang="en-US" sz="1400" b="1" i="0" u="none" strike="noStrike" kern="1200" cap="none" spc="0" normalizeH="0" baseline="0" noProof="0" dirty="0" err="1">
                <a:ln>
                  <a:noFill/>
                </a:ln>
                <a:solidFill>
                  <a:srgbClr val="FFFFFF"/>
                </a:solidFill>
                <a:effectLst/>
                <a:uLnTx/>
                <a:uFillTx/>
                <a:latin typeface="Calibri"/>
                <a:ea typeface="+mn-ea"/>
                <a:cs typeface="+mn-cs"/>
              </a:rPr>
              <a:t>l'environnement</a:t>
            </a:r>
            <a:r>
              <a:rPr kumimoji="0" lang="en-US" sz="1400" b="1" i="0" u="none" strike="noStrike" kern="1200" cap="none" spc="0" normalizeH="0" baseline="0" noProof="0" dirty="0">
                <a:ln>
                  <a:noFill/>
                </a:ln>
                <a:solidFill>
                  <a:srgbClr val="FFFFFF"/>
                </a:solidFill>
                <a:effectLst/>
                <a:uLnTx/>
                <a:uFillTx/>
                <a:latin typeface="Calibri"/>
                <a:ea typeface="+mn-ea"/>
                <a:cs typeface="+mn-cs"/>
              </a:rPr>
              <a:t>.</a:t>
            </a:r>
            <a:r>
              <a:rPr kumimoji="0" lang="en-US" sz="1400" b="1" i="0" u="none" strike="noStrike" kern="1200" cap="none" spc="0" normalizeH="0" baseline="0" noProof="0" dirty="0">
                <a:ln>
                  <a:noFill/>
                </a:ln>
                <a:solidFill>
                  <a:srgbClr val="000000"/>
                </a:solidFill>
                <a:effectLst/>
                <a:uLnTx/>
                <a:uFillTx/>
                <a:latin typeface="Calibri"/>
                <a:ea typeface="+mn-ea"/>
                <a:cs typeface="+mn-cs"/>
              </a:rPr>
              <a:t> </a:t>
            </a:r>
          </a:p>
        </p:txBody>
      </p:sp>
      <p:sp>
        <p:nvSpPr>
          <p:cNvPr id="12" name="TextBox 8">
            <a:extLst>
              <a:ext uri="{FF2B5EF4-FFF2-40B4-BE49-F238E27FC236}">
                <a16:creationId xmlns:a16="http://schemas.microsoft.com/office/drawing/2014/main" id="{D93413E6-06CB-A106-EE91-786AB127C092}"/>
              </a:ext>
            </a:extLst>
          </p:cNvPr>
          <p:cNvSpPr txBox="1"/>
          <p:nvPr/>
        </p:nvSpPr>
        <p:spPr>
          <a:xfrm>
            <a:off x="4329590" y="1586826"/>
            <a:ext cx="8198546" cy="5065233"/>
          </a:xfrm>
          <a:prstGeom prst="rect">
            <a:avLst/>
          </a:prstGeom>
        </p:spPr>
        <p:txBody>
          <a:bodyPr wrap="square" lIns="0" tIns="0" rIns="0" bIns="0" rtlCol="0" anchor="t">
            <a:spAutoFit/>
          </a:bodyPr>
          <a:lstStyle/>
          <a:p>
            <a:pPr marL="0" marR="0" lvl="0" indent="0" algn="just" defTabSz="914400" rtl="0" eaLnBrk="1" fontAlgn="auto" latinLnBrk="0" hangingPunct="1">
              <a:lnSpc>
                <a:spcPts val="2142"/>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a:ea typeface="+mn-ea"/>
                <a:cs typeface="+mn-cs"/>
              </a:rPr>
              <a:t>Lors</a:t>
            </a:r>
            <a:r>
              <a:rPr kumimoji="0" lang="en-US" sz="2000" b="0" i="0" u="none" strike="noStrike" kern="1200" cap="none" spc="0" normalizeH="0" baseline="0" noProof="0" dirty="0">
                <a:ln>
                  <a:noFill/>
                </a:ln>
                <a:solidFill>
                  <a:srgbClr val="000000"/>
                </a:solidFill>
                <a:effectLst/>
                <a:uLnTx/>
                <a:uFillTx/>
                <a:latin typeface="Calibri"/>
                <a:ea typeface="+mn-ea"/>
                <a:cs typeface="+mn-cs"/>
              </a:rPr>
              <a:t> d’un accident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industriel</a:t>
            </a:r>
            <a:r>
              <a:rPr kumimoji="0" lang="en-US" sz="2000" b="0" i="0" u="none" strike="noStrike" kern="1200" cap="none" spc="0" normalizeH="0" baseline="0" noProof="0" dirty="0">
                <a:ln>
                  <a:noFill/>
                </a:ln>
                <a:solidFill>
                  <a:srgbClr val="000000"/>
                </a:solidFill>
                <a:effectLst/>
                <a:uLnTx/>
                <a:uFillTx/>
                <a:latin typeface="Calibri"/>
                <a:ea typeface="+mn-ea"/>
                <a:cs typeface="+mn-cs"/>
              </a:rPr>
              <a:t>, on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distingues</a:t>
            </a:r>
            <a:r>
              <a:rPr kumimoji="0" lang="en-US" sz="2000" b="0" i="0" u="none" strike="noStrike" kern="1200" cap="none" spc="0" normalizeH="0" baseline="0" noProof="0" dirty="0">
                <a:ln>
                  <a:noFill/>
                </a:ln>
                <a:solidFill>
                  <a:srgbClr val="000000"/>
                </a:solidFill>
                <a:effectLst/>
                <a:uLnTx/>
                <a:uFillTx/>
                <a:latin typeface="Calibri"/>
                <a:ea typeface="+mn-ea"/>
                <a:cs typeface="+mn-cs"/>
              </a:rPr>
              <a:t> trois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effets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possibles</a:t>
            </a:r>
            <a:r>
              <a:rPr kumimoji="0" lang="en-US" sz="2000" b="0" i="0" u="none" strike="noStrike" kern="1200" cap="none" spc="0" normalizeH="0" baseline="0" noProof="0" dirty="0">
                <a:ln>
                  <a:noFill/>
                </a:ln>
                <a:solidFill>
                  <a:srgbClr val="000000"/>
                </a:solidFill>
                <a:effectLst/>
                <a:uLnTx/>
                <a:uFillTx/>
                <a:latin typeface="Calibri"/>
                <a:ea typeface="+mn-ea"/>
                <a:cs typeface="+mn-cs"/>
              </a:rPr>
              <a:t> qui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peuvent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être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associés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just" defTabSz="914400" rtl="0" eaLnBrk="1" fontAlgn="auto" latinLnBrk="0" hangingPunct="1">
              <a:lnSpc>
                <a:spcPts val="2142"/>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	- Les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effets</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toxiques</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fuite</a:t>
            </a:r>
            <a:r>
              <a:rPr kumimoji="0" lang="en-US" sz="2000" b="0" i="0" u="none" strike="noStrike" kern="1200" cap="none" spc="0" normalizeH="0" baseline="0" noProof="0" dirty="0">
                <a:ln>
                  <a:noFill/>
                </a:ln>
                <a:solidFill>
                  <a:srgbClr val="000000"/>
                </a:solidFill>
                <a:effectLst/>
                <a:uLnTx/>
                <a:uFillTx/>
                <a:latin typeface="Calibri"/>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produit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polluant</a:t>
            </a:r>
            <a:r>
              <a:rPr kumimoji="0" lang="en-US" sz="2000" b="0" i="0" u="none" strike="noStrike" kern="1200" cap="none" spc="0" normalizeH="0" baseline="0" noProof="0" dirty="0">
                <a:ln>
                  <a:noFill/>
                </a:ln>
                <a:solidFill>
                  <a:srgbClr val="000000"/>
                </a:solidFill>
                <a:effectLst/>
                <a:uLnTx/>
                <a:uFillTx/>
                <a:latin typeface="Calibri"/>
                <a:ea typeface="+mn-ea"/>
                <a:cs typeface="+mn-cs"/>
              </a:rPr>
              <a:t> sous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forme</a:t>
            </a:r>
            <a:r>
              <a:rPr kumimoji="0" lang="en-US" sz="2000" b="0" i="0" u="none" strike="noStrike" kern="1200" cap="none" spc="0" normalizeH="0" baseline="0" noProof="0" dirty="0">
                <a:ln>
                  <a:noFill/>
                </a:ln>
                <a:solidFill>
                  <a:srgbClr val="000000"/>
                </a:solidFill>
                <a:effectLst/>
                <a:uLnTx/>
                <a:uFillTx/>
                <a:latin typeface="Calibri"/>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nuage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gazeux</a:t>
            </a:r>
            <a:r>
              <a:rPr kumimoji="0" lang="en-US" sz="2000" b="0" i="0" u="none" strike="noStrike" kern="1200" cap="none" spc="0" normalizeH="0" baseline="0" noProof="0" dirty="0">
                <a:ln>
                  <a:noFill/>
                </a:ln>
                <a:solidFill>
                  <a:srgbClr val="000000"/>
                </a:solidFill>
                <a:effectLst/>
                <a:uLnTx/>
                <a:uFillTx/>
                <a:latin typeface="Calibri"/>
                <a:ea typeface="+mn-ea"/>
                <a:cs typeface="+mn-cs"/>
              </a:rPr>
              <a:t>, par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exemple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just" defTabSz="914400" rtl="0" eaLnBrk="1" fontAlgn="auto" latinLnBrk="0" hangingPunct="1">
              <a:lnSpc>
                <a:spcPts val="2142"/>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	- </a:t>
            </a:r>
            <a:r>
              <a:rPr kumimoji="0" lang="en-US" sz="2000" b="1" i="0" u="none" strike="noStrike" kern="1200" cap="none" spc="0" normalizeH="0" baseline="0" noProof="0" dirty="0">
                <a:ln>
                  <a:noFill/>
                </a:ln>
                <a:solidFill>
                  <a:srgbClr val="000000"/>
                </a:solidFill>
                <a:effectLst/>
                <a:uLnTx/>
                <a:uFillTx/>
                <a:latin typeface="Calibri"/>
                <a:ea typeface="+mn-ea"/>
                <a:cs typeface="+mn-cs"/>
              </a:rPr>
              <a:t>Les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effets</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thermiques</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rayonnement</a:t>
            </a:r>
            <a:r>
              <a:rPr kumimoji="0" lang="en-US" sz="2000" b="0" i="0" u="none" strike="noStrike" kern="1200" cap="none" spc="0" normalizeH="0" baseline="0" noProof="0" dirty="0">
                <a:ln>
                  <a:noFill/>
                </a:ln>
                <a:solidFill>
                  <a:srgbClr val="000000"/>
                </a:solidFill>
                <a:effectLst/>
                <a:uLnTx/>
                <a:uFillTx/>
                <a:latin typeface="Calibri"/>
                <a:ea typeface="+mn-ea"/>
                <a:cs typeface="+mn-cs"/>
              </a:rPr>
              <a:t> d’un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incendie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ou</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d’une</a:t>
            </a:r>
            <a:r>
              <a:rPr kumimoji="0" lang="en-US" sz="2000" b="0" i="0" u="none" strike="noStrike" kern="1200" cap="none" spc="0" normalizeH="0" baseline="0" noProof="0" dirty="0">
                <a:ln>
                  <a:noFill/>
                </a:ln>
                <a:solidFill>
                  <a:srgbClr val="000000"/>
                </a:solidFill>
                <a:effectLst/>
                <a:uLnTx/>
                <a:uFillTx/>
                <a:latin typeface="Calibri"/>
                <a:ea typeface="+mn-ea"/>
                <a:cs typeface="+mn-cs"/>
              </a:rPr>
              <a:t> 	explosion : boules de feu, par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exemple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just" defTabSz="914400" rtl="0" eaLnBrk="1" fontAlgn="auto" latinLnBrk="0" hangingPunct="1">
              <a:lnSpc>
                <a:spcPts val="2142"/>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1" i="0" u="none" strike="noStrike" kern="1200" cap="none" spc="0" normalizeH="0" baseline="0" noProof="0" dirty="0">
                <a:ln>
                  <a:noFill/>
                </a:ln>
                <a:solidFill>
                  <a:srgbClr val="000000"/>
                </a:solidFill>
                <a:effectLst/>
                <a:uLnTx/>
                <a:uFillTx/>
                <a:latin typeface="Calibri"/>
                <a:ea typeface="+mn-ea"/>
                <a:cs typeface="+mn-cs"/>
              </a:rPr>
              <a:t>- Les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effets</a:t>
            </a:r>
            <a:r>
              <a:rPr kumimoji="0" lang="en-US" sz="2000" b="1" i="0" u="none" strike="noStrike" kern="1200" cap="none" spc="0" normalizeH="0" baseline="0" noProof="0" dirty="0">
                <a:ln>
                  <a:noFill/>
                </a:ln>
                <a:solidFill>
                  <a:srgbClr val="000000"/>
                </a:solidFill>
                <a:effectLst/>
                <a:uLnTx/>
                <a:uFillTx/>
                <a:latin typeface="Calibri"/>
                <a:ea typeface="+mn-ea"/>
                <a:cs typeface="+mn-cs"/>
              </a:rPr>
              <a:t> de </a:t>
            </a:r>
            <a:r>
              <a:rPr kumimoji="0" lang="en-US" sz="2000" b="1" i="0" u="none" strike="noStrike" kern="1200" cap="none" spc="0" normalizeH="0" baseline="0" noProof="0" dirty="0" err="1">
                <a:ln>
                  <a:noFill/>
                </a:ln>
                <a:solidFill>
                  <a:srgbClr val="000000"/>
                </a:solidFill>
                <a:effectLst/>
                <a:uLnTx/>
                <a:uFillTx/>
                <a:latin typeface="Calibri"/>
                <a:ea typeface="+mn-ea"/>
                <a:cs typeface="+mn-cs"/>
              </a:rPr>
              <a:t>surpression</a:t>
            </a:r>
            <a:r>
              <a:rPr kumimoji="0" lang="en-US" sz="2000" b="1"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liés</a:t>
            </a:r>
            <a:r>
              <a:rPr kumimoji="0" lang="en-US" sz="2000" b="0" i="0" u="none" strike="noStrike" kern="1200" cap="none" spc="0" normalizeH="0" baseline="0" noProof="0" dirty="0">
                <a:ln>
                  <a:noFill/>
                </a:ln>
                <a:solidFill>
                  <a:srgbClr val="000000"/>
                </a:solidFill>
                <a:effectLst/>
                <a:uLnTx/>
                <a:uFillTx/>
                <a:latin typeface="Calibri"/>
                <a:ea typeface="+mn-ea"/>
                <a:cs typeface="+mn-cs"/>
              </a:rPr>
              <a:t> à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une</a:t>
            </a:r>
            <a:r>
              <a:rPr kumimoji="0" lang="en-US" sz="2000" b="0" i="0" u="none" strike="noStrike" kern="1200" cap="none" spc="0" normalizeH="0" baseline="0" noProof="0" dirty="0">
                <a:ln>
                  <a:noFill/>
                </a:ln>
                <a:solidFill>
                  <a:srgbClr val="000000"/>
                </a:solidFill>
                <a:effectLst/>
                <a:uLnTx/>
                <a:uFillTx/>
                <a:latin typeface="Calibri"/>
                <a:ea typeface="+mn-ea"/>
                <a:cs typeface="+mn-cs"/>
              </a:rPr>
              <a:t> explosion : projection de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débris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effondrement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d’une</a:t>
            </a:r>
            <a:r>
              <a:rPr kumimoji="0" lang="en-US" sz="2000" b="0" i="0" u="none" strike="noStrike" kern="1200" cap="none" spc="0" normalizeH="0" baseline="0" noProof="0" dirty="0">
                <a:ln>
                  <a:noFill/>
                </a:ln>
                <a:solidFill>
                  <a:srgbClr val="000000"/>
                </a:solidFill>
                <a:effectLst/>
                <a:uLnTx/>
                <a:uFillTx/>
                <a:latin typeface="Calibri"/>
                <a:ea typeface="+mn-ea"/>
                <a:cs typeface="+mn-cs"/>
              </a:rPr>
              <a:t> structure, par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exemple</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ts val="2142"/>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just" defTabSz="914400" rtl="0" eaLnBrk="1" fontAlgn="auto" latinLnBrk="0" hangingPunct="1">
              <a:lnSpc>
                <a:spcPts val="2142"/>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a:ea typeface="+mn-ea"/>
                <a:cs typeface="+mn-cs"/>
              </a:rPr>
              <a:t>Certains</a:t>
            </a:r>
            <a:r>
              <a:rPr kumimoji="0" lang="en-US" sz="2000" b="0" i="0" u="none" strike="noStrike" kern="1200" cap="none" spc="0" normalizeH="0" baseline="0" noProof="0" dirty="0">
                <a:ln>
                  <a:noFill/>
                </a:ln>
                <a:solidFill>
                  <a:srgbClr val="000000"/>
                </a:solidFill>
                <a:effectLst/>
                <a:uLnTx/>
                <a:uFillTx/>
                <a:latin typeface="Calibri"/>
                <a:ea typeface="+mn-ea"/>
                <a:cs typeface="+mn-cs"/>
              </a:rPr>
              <a:t> sites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industriels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pouvant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représenter</a:t>
            </a:r>
            <a:r>
              <a:rPr kumimoji="0" lang="en-US" sz="2000" b="0" i="0" u="none" strike="noStrike" kern="1200" cap="none" spc="0" normalizeH="0" baseline="0" noProof="0" dirty="0">
                <a:ln>
                  <a:noFill/>
                </a:ln>
                <a:solidFill>
                  <a:srgbClr val="000000"/>
                </a:solidFill>
                <a:effectLst/>
                <a:uLnTx/>
                <a:uFillTx/>
                <a:latin typeface="Calibri"/>
                <a:ea typeface="+mn-ea"/>
                <a:cs typeface="+mn-cs"/>
              </a:rPr>
              <a:t> des nuisances et dangers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sont</a:t>
            </a:r>
            <a:r>
              <a:rPr kumimoji="0" lang="en-US" sz="2000" b="0" i="0" u="none" strike="noStrike" kern="1200" cap="none" spc="0" normalizeH="0" baseline="0" noProof="0" dirty="0">
                <a:ln>
                  <a:noFill/>
                </a:ln>
                <a:solidFill>
                  <a:srgbClr val="000000"/>
                </a:solidFill>
                <a:effectLst/>
                <a:uLnTx/>
                <a:uFillTx/>
                <a:latin typeface="Calibri"/>
                <a:ea typeface="+mn-ea"/>
                <a:cs typeface="+mn-cs"/>
              </a:rPr>
              <a:t> des Installations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Classées</a:t>
            </a:r>
            <a:r>
              <a:rPr kumimoji="0" lang="en-US" sz="2000" b="0" i="0" u="none" strike="noStrike" kern="1200" cap="none" spc="0" normalizeH="0" baseline="0" noProof="0" dirty="0">
                <a:ln>
                  <a:noFill/>
                </a:ln>
                <a:solidFill>
                  <a:srgbClr val="000000"/>
                </a:solidFill>
                <a:effectLst/>
                <a:uLnTx/>
                <a:uFillTx/>
                <a:latin typeface="Calibri"/>
                <a:ea typeface="+mn-ea"/>
                <a:cs typeface="+mn-cs"/>
              </a:rPr>
              <a:t> Protection de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l’Environnement</a:t>
            </a:r>
            <a:r>
              <a:rPr kumimoji="0" lang="en-US" sz="2000" b="0" i="0" u="none" strike="noStrike" kern="1200" cap="none" spc="0" normalizeH="0" baseline="0" noProof="0" dirty="0">
                <a:ln>
                  <a:noFill/>
                </a:ln>
                <a:solidFill>
                  <a:srgbClr val="000000"/>
                </a:solidFill>
                <a:effectLst/>
                <a:uLnTx/>
                <a:uFillTx/>
                <a:latin typeface="Calibri"/>
                <a:ea typeface="+mn-ea"/>
                <a:cs typeface="+mn-cs"/>
              </a:rPr>
              <a:t> (ICPE).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Elles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sont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soumises</a:t>
            </a:r>
            <a:r>
              <a:rPr kumimoji="0" lang="en-US" sz="2000" b="0" i="0" u="none" strike="noStrike" kern="1200" cap="none" spc="0" normalizeH="0" baseline="0" noProof="0" dirty="0">
                <a:ln>
                  <a:noFill/>
                </a:ln>
                <a:solidFill>
                  <a:srgbClr val="000000"/>
                </a:solidFill>
                <a:effectLst/>
                <a:uLnTx/>
                <a:uFillTx/>
                <a:latin typeface="Calibri"/>
                <a:ea typeface="+mn-ea"/>
                <a:cs typeface="+mn-cs"/>
              </a:rPr>
              <a:t> à des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réglementations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visant</a:t>
            </a:r>
            <a:r>
              <a:rPr kumimoji="0" lang="en-US" sz="2000" b="0" i="0" u="none" strike="noStrike" kern="1200" cap="none" spc="0" normalizeH="0" baseline="0" noProof="0" dirty="0">
                <a:ln>
                  <a:noFill/>
                </a:ln>
                <a:solidFill>
                  <a:srgbClr val="000000"/>
                </a:solidFill>
                <a:effectLst/>
                <a:uLnTx/>
                <a:uFillTx/>
                <a:latin typeface="Calibri"/>
                <a:ea typeface="+mn-ea"/>
                <a:cs typeface="+mn-cs"/>
              </a:rPr>
              <a:t> à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prévenir</a:t>
            </a:r>
            <a:r>
              <a:rPr kumimoji="0" lang="en-US" sz="2000" b="0" i="0" u="none" strike="noStrike" kern="1200" cap="none" spc="0" normalizeH="0" baseline="0" noProof="0" dirty="0">
                <a:ln>
                  <a:noFill/>
                </a:ln>
                <a:solidFill>
                  <a:srgbClr val="000000"/>
                </a:solidFill>
                <a:effectLst/>
                <a:uLnTx/>
                <a:uFillTx/>
                <a:latin typeface="Calibri"/>
                <a:ea typeface="+mn-ea"/>
                <a:cs typeface="+mn-cs"/>
              </a:rPr>
              <a:t> les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risques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d’accident</a:t>
            </a:r>
            <a:r>
              <a:rPr kumimoji="0" lang="en-US" sz="2000" b="0" i="0" u="none" strike="noStrike" kern="1200" cap="none" spc="0" normalizeH="0" baseline="0" noProof="0" dirty="0">
                <a:ln>
                  <a:noFill/>
                </a:ln>
                <a:solidFill>
                  <a:srgbClr val="000000"/>
                </a:solidFill>
                <a:effectLst/>
                <a:uLnTx/>
                <a:uFillTx/>
                <a:latin typeface="Calibri"/>
                <a:ea typeface="+mn-ea"/>
                <a:cs typeface="+mn-cs"/>
              </a:rPr>
              <a:t> et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leurs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conséquences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En</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ce</a:t>
            </a:r>
            <a:r>
              <a:rPr kumimoji="0" lang="en-US" sz="2000" b="0" i="0" u="none" strike="noStrike" kern="1200" cap="none" spc="0" normalizeH="0" baseline="0" noProof="0" dirty="0">
                <a:ln>
                  <a:noFill/>
                </a:ln>
                <a:solidFill>
                  <a:srgbClr val="000000"/>
                </a:solidFill>
                <a:effectLst/>
                <a:uLnTx/>
                <a:uFillTx/>
                <a:latin typeface="Calibri"/>
                <a:ea typeface="+mn-ea"/>
                <a:cs typeface="+mn-cs"/>
              </a:rPr>
              <a:t> qui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conncerne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lang="en-US" sz="2000" dirty="0" err="1">
                <a:solidFill>
                  <a:srgbClr val="000000"/>
                </a:solidFill>
                <a:latin typeface="Calibri"/>
              </a:rPr>
              <a:t>Labeuvrière</a:t>
            </a:r>
            <a:r>
              <a:rPr kumimoji="0" lang="en-US" sz="2000" b="0" i="0" u="none" strike="noStrike" kern="1200" cap="none" spc="0" normalizeH="0" baseline="0" noProof="0" dirty="0">
                <a:ln>
                  <a:noFill/>
                </a:ln>
                <a:solidFill>
                  <a:srgbClr val="000000"/>
                </a:solidFill>
                <a:effectLst/>
                <a:uLnTx/>
                <a:uFillTx/>
                <a:latin typeface="Calibri"/>
                <a:ea typeface="+mn-ea"/>
                <a:cs typeface="+mn-cs"/>
              </a:rPr>
              <a:t>, on note la presence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d’une</a:t>
            </a:r>
            <a:r>
              <a:rPr kumimoji="0" lang="en-US" sz="2000" b="0" i="0" u="none" strike="noStrike" kern="1200" cap="none" spc="0" normalizeH="0" baseline="0" noProof="0" dirty="0">
                <a:ln>
                  <a:noFill/>
                </a:ln>
                <a:solidFill>
                  <a:srgbClr val="000000"/>
                </a:solidFill>
                <a:effectLst/>
                <a:uLnTx/>
                <a:uFillTx/>
                <a:latin typeface="Calibri"/>
                <a:ea typeface="+mn-ea"/>
                <a:cs typeface="+mn-cs"/>
              </a:rPr>
              <a:t> ICPE qui se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trouve</a:t>
            </a:r>
            <a:r>
              <a:rPr kumimoji="0" lang="en-US" sz="2000" b="0" i="0" u="none" strike="noStrike" kern="1200" cap="none" spc="0" normalizeH="0" baseline="0" noProof="0" dirty="0">
                <a:ln>
                  <a:noFill/>
                </a:ln>
                <a:solidFill>
                  <a:srgbClr val="000000"/>
                </a:solidFill>
                <a:effectLst/>
                <a:uLnTx/>
                <a:uFillTx/>
                <a:latin typeface="Calibri"/>
                <a:ea typeface="+mn-ea"/>
                <a:cs typeface="+mn-cs"/>
              </a:rPr>
              <a:t> à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proximité</a:t>
            </a:r>
            <a:r>
              <a:rPr kumimoji="0" lang="en-US" sz="2000" b="0" i="0" u="none" strike="noStrike" kern="1200" cap="none" spc="0" normalizeH="0" baseline="0" noProof="0" dirty="0">
                <a:ln>
                  <a:noFill/>
                </a:ln>
                <a:solidFill>
                  <a:srgbClr val="000000"/>
                </a:solidFill>
                <a:effectLst/>
                <a:uLnTx/>
                <a:uFillTx/>
                <a:latin typeface="Calibri"/>
                <a:ea typeface="+mn-ea"/>
                <a:cs typeface="+mn-cs"/>
              </a:rPr>
              <a:t> de la commune et qui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est</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classé</a:t>
            </a:r>
            <a:r>
              <a:rPr kumimoji="0" lang="en-US" sz="2000" b="0" i="0" u="none" strike="noStrike" kern="1200" cap="none" spc="0" normalizeH="0" baseline="0" noProof="0" dirty="0">
                <a:ln>
                  <a:noFill/>
                </a:ln>
                <a:solidFill>
                  <a:srgbClr val="000000"/>
                </a:solidFill>
                <a:effectLst/>
                <a:uLnTx/>
                <a:uFillTx/>
                <a:latin typeface="Calibri"/>
                <a:ea typeface="+mn-ea"/>
                <a:cs typeface="+mn-cs"/>
              </a:rPr>
              <a:t> SEVESO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seuil</a:t>
            </a:r>
            <a:r>
              <a:rPr kumimoji="0" lang="en-US" sz="2000" b="0" i="0" u="none" strike="noStrike" kern="1200" cap="none" spc="0" normalizeH="0" baseline="0" noProof="0" dirty="0">
                <a:ln>
                  <a:noFill/>
                </a:ln>
                <a:solidFill>
                  <a:srgbClr val="000000"/>
                </a:solidFill>
                <a:effectLst/>
                <a:uLnTx/>
                <a:uFillTx/>
                <a:latin typeface="Calibri"/>
                <a:ea typeface="+mn-ea"/>
                <a:cs typeface="+mn-cs"/>
              </a:rPr>
              <a:t> haut. </a:t>
            </a:r>
            <a:r>
              <a:rPr lang="en-US" sz="2000" dirty="0">
                <a:solidFill>
                  <a:srgbClr val="000000"/>
                </a:solidFill>
                <a:latin typeface="Calibri"/>
              </a:rPr>
              <a:t>D</a:t>
            </a:r>
            <a:r>
              <a:rPr kumimoji="0" lang="en-US" sz="2000" b="0" i="0" u="none" strike="noStrike" kern="1200" cap="none" spc="0" normalizeH="0" baseline="0" noProof="0" dirty="0">
                <a:ln>
                  <a:noFill/>
                </a:ln>
                <a:solidFill>
                  <a:srgbClr val="000000"/>
                </a:solidFill>
                <a:effectLst/>
                <a:uLnTx/>
                <a:uFillTx/>
                <a:latin typeface="Calibri"/>
                <a:ea typeface="+mn-ea"/>
                <a:cs typeface="+mn-cs"/>
              </a:rPr>
              <a:t>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ce</a:t>
            </a:r>
            <a:r>
              <a:rPr kumimoji="0" lang="en-US" sz="2000" b="0" i="0" u="none" strike="noStrike" kern="1200" cap="none" spc="0" normalizeH="0" baseline="0" noProof="0" dirty="0">
                <a:ln>
                  <a:noFill/>
                </a:ln>
                <a:solidFill>
                  <a:srgbClr val="000000"/>
                </a:solidFill>
                <a:effectLst/>
                <a:uLnTx/>
                <a:uFillTx/>
                <a:latin typeface="Calibri"/>
                <a:ea typeface="+mn-ea"/>
                <a:cs typeface="+mn-cs"/>
              </a:rPr>
              <a:t> fait,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une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partie</a:t>
            </a:r>
            <a:r>
              <a:rPr kumimoji="0" lang="en-US" sz="2000" b="0" i="0" u="none" strike="noStrike" kern="1200" cap="none" spc="0" normalizeH="0" baseline="0" noProof="0" dirty="0">
                <a:ln>
                  <a:noFill/>
                </a:ln>
                <a:solidFill>
                  <a:srgbClr val="000000"/>
                </a:solidFill>
                <a:effectLst/>
                <a:uLnTx/>
                <a:uFillTx/>
                <a:latin typeface="Calibri"/>
                <a:ea typeface="+mn-ea"/>
                <a:cs typeface="+mn-cs"/>
              </a:rPr>
              <a:t> de la commune se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trouve</a:t>
            </a:r>
            <a:r>
              <a:rPr kumimoji="0" lang="en-US" sz="2000" b="0" i="0" u="none" strike="noStrike" kern="1200" cap="none" spc="0" normalizeH="0" baseline="0" noProof="0" dirty="0">
                <a:ln>
                  <a:noFill/>
                </a:ln>
                <a:solidFill>
                  <a:srgbClr val="000000"/>
                </a:solidFill>
                <a:effectLst/>
                <a:uLnTx/>
                <a:uFillTx/>
                <a:latin typeface="Calibri"/>
                <a:ea typeface="+mn-ea"/>
                <a:cs typeface="+mn-cs"/>
              </a:rPr>
              <a:t> dans le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zonage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réglementaire</a:t>
            </a:r>
            <a:r>
              <a:rPr kumimoji="0" lang="en-US" sz="2000" b="0" i="0" u="none" strike="noStrike" kern="1200" cap="none" spc="0" normalizeH="0" baseline="0" noProof="0" dirty="0">
                <a:ln>
                  <a:noFill/>
                </a:ln>
                <a:solidFill>
                  <a:srgbClr val="000000"/>
                </a:solidFill>
                <a:effectLst/>
                <a:uLnTx/>
                <a:uFillTx/>
                <a:latin typeface="Calibri"/>
                <a:ea typeface="+mn-ea"/>
                <a:cs typeface="+mn-cs"/>
              </a:rPr>
              <a:t> du PPRT de </a:t>
            </a:r>
            <a:r>
              <a:rPr lang="en-US" sz="2000" dirty="0" err="1">
                <a:solidFill>
                  <a:srgbClr val="000000"/>
                </a:solidFill>
                <a:latin typeface="Calibri"/>
              </a:rPr>
              <a:t>Croda</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voir</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annexe</a:t>
            </a:r>
            <a:r>
              <a:rPr kumimoji="0" lang="en-US" sz="20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ts val="2142"/>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Pour plus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d’informations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vous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pouvez</a:t>
            </a:r>
            <a:r>
              <a:rPr kumimoji="0" lang="en-US" sz="2000" b="0" i="0" u="none" strike="noStrike" kern="1200" cap="none" spc="0" normalizeH="0" baseline="0" noProof="0" dirty="0">
                <a:ln>
                  <a:noFill/>
                </a:ln>
                <a:solidFill>
                  <a:srgbClr val="000000"/>
                </a:solidFill>
                <a:effectLst/>
                <a:uLnTx/>
                <a:uFillTx/>
                <a:latin typeface="Calibri"/>
                <a:ea typeface="+mn-ea"/>
                <a:cs typeface="+mn-cs"/>
              </a:rPr>
              <a:t> consulter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géorisque</a:t>
            </a:r>
            <a:r>
              <a:rPr kumimoji="0" lang="en-US" sz="2000" b="0" i="0" u="none" strike="noStrike" kern="1200" cap="none" spc="0" normalizeH="0" baseline="0" noProof="0" dirty="0">
                <a:ln>
                  <a:noFill/>
                </a:ln>
                <a:solidFill>
                  <a:srgbClr val="000000"/>
                </a:solidFill>
                <a:effectLst/>
                <a:uLnTx/>
                <a:uFillTx/>
                <a:latin typeface="Calibri"/>
                <a:ea typeface="+mn-ea"/>
                <a:cs typeface="+mn-cs"/>
              </a:rPr>
              <a:t>, le site du </a:t>
            </a:r>
            <a:r>
              <a:rPr kumimoji="0" lang="en-US" sz="2000" b="1" i="0" u="none" strike="noStrike" kern="1200" cap="none" spc="0" normalizeH="0" baseline="0" noProof="0" dirty="0">
                <a:ln>
                  <a:noFill/>
                </a:ln>
                <a:solidFill>
                  <a:srgbClr val="000000"/>
                </a:solidFill>
                <a:effectLst/>
                <a:uLnTx/>
                <a:uFillTx/>
                <a:latin typeface="Calibri"/>
                <a:ea typeface="+mn-ea"/>
                <a:cs typeface="+mn-cs"/>
                <a:hlinkClick r:id="rId3"/>
              </a:rPr>
              <a:t>S3PI</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ou</a:t>
            </a:r>
            <a:r>
              <a:rPr kumimoji="0" lang="en-US" sz="2000" b="0" i="0" u="none" strike="noStrike" kern="1200" cap="none" spc="0" normalizeH="0" baseline="0" noProof="0" dirty="0">
                <a:ln>
                  <a:noFill/>
                </a:ln>
                <a:solidFill>
                  <a:srgbClr val="000000"/>
                </a:solidFill>
                <a:effectLst/>
                <a:uLnTx/>
                <a:uFillTx/>
                <a:latin typeface="Calibri"/>
                <a:ea typeface="+mn-ea"/>
                <a:cs typeface="+mn-cs"/>
              </a:rPr>
              <a:t> encore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vous</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renseigner</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auprès</a:t>
            </a:r>
            <a:r>
              <a:rPr kumimoji="0" lang="en-US" sz="2000" b="0" i="0" u="none" strike="noStrike" kern="1200" cap="none" spc="0" normalizeH="0" baseline="0" noProof="0" dirty="0">
                <a:ln>
                  <a:noFill/>
                </a:ln>
                <a:solidFill>
                  <a:srgbClr val="000000"/>
                </a:solidFill>
                <a:effectLst/>
                <a:uLnTx/>
                <a:uFillTx/>
                <a:latin typeface="Calibri"/>
                <a:ea typeface="+mn-ea"/>
                <a:cs typeface="+mn-cs"/>
              </a:rPr>
              <a:t> de la mairie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ou</a:t>
            </a:r>
            <a:r>
              <a:rPr kumimoji="0" lang="en-US" sz="2000" b="0" i="0" u="none" strike="noStrike" kern="1200" cap="none" spc="0" normalizeH="0" baseline="0" noProof="0" dirty="0">
                <a:ln>
                  <a:noFill/>
                </a:ln>
                <a:solidFill>
                  <a:srgbClr val="000000"/>
                </a:solidFill>
                <a:effectLst/>
                <a:uLnTx/>
                <a:uFillTx/>
                <a:latin typeface="Calibri"/>
                <a:ea typeface="+mn-ea"/>
                <a:cs typeface="+mn-cs"/>
              </a:rPr>
              <a:t> de la </a:t>
            </a:r>
            <a:r>
              <a:rPr kumimoji="0" lang="en-US" sz="2000" b="0" i="0" u="none" strike="noStrike" kern="1200" cap="none" spc="0" normalizeH="0" baseline="0" noProof="0" dirty="0" err="1">
                <a:ln>
                  <a:noFill/>
                </a:ln>
                <a:solidFill>
                  <a:srgbClr val="000000"/>
                </a:solidFill>
                <a:effectLst/>
                <a:uLnTx/>
                <a:uFillTx/>
                <a:latin typeface="Calibri"/>
                <a:ea typeface="+mn-ea"/>
                <a:cs typeface="+mn-cs"/>
              </a:rPr>
              <a:t>préfecture</a:t>
            </a:r>
            <a:r>
              <a:rPr kumimoji="0" lang="en-US" sz="2000" b="0" i="0" u="none" strike="noStrike" kern="1200" cap="none" spc="0" normalizeH="0" baseline="0" noProof="0" dirty="0">
                <a:ln>
                  <a:noFill/>
                </a:ln>
                <a:solidFill>
                  <a:srgbClr val="000000"/>
                </a:solidFill>
                <a:effectLst/>
                <a:uLnTx/>
                <a:uFillTx/>
                <a:latin typeface="Calibri"/>
                <a:ea typeface="+mn-ea"/>
                <a:cs typeface="+mn-cs"/>
              </a:rPr>
              <a:t>. </a:t>
            </a:r>
          </a:p>
          <a:p>
            <a:pPr marL="0" marR="0" lvl="0" indent="0" algn="ctr" defTabSz="914400" rtl="0" eaLnBrk="1" fontAlgn="auto" latinLnBrk="0" hangingPunct="1">
              <a:lnSpc>
                <a:spcPts val="2142"/>
              </a:lnSpc>
              <a:spcBef>
                <a:spcPts val="0"/>
              </a:spcBef>
              <a:spcAft>
                <a:spcPts val="0"/>
              </a:spcAft>
              <a:buClrTx/>
              <a:buSzTx/>
              <a:buFontTx/>
              <a:buNone/>
              <a:tabLst/>
              <a:defRPr/>
            </a:pPr>
            <a:endParaRPr kumimoji="0" lang="en-US" sz="540" b="0" i="0" u="none" strike="noStrike" kern="1200" cap="none" spc="0" normalizeH="0" baseline="0" noProof="0" dirty="0">
              <a:ln>
                <a:noFill/>
              </a:ln>
              <a:solidFill>
                <a:srgbClr val="000000"/>
              </a:solidFill>
              <a:effectLst/>
              <a:uLnTx/>
              <a:uFillTx/>
              <a:latin typeface="Arimo Bold"/>
              <a:ea typeface="+mn-ea"/>
              <a:cs typeface="+mn-cs"/>
            </a:endParaRPr>
          </a:p>
        </p:txBody>
      </p:sp>
      <p:pic>
        <p:nvPicPr>
          <p:cNvPr id="13" name="Image 12">
            <a:extLst>
              <a:ext uri="{FF2B5EF4-FFF2-40B4-BE49-F238E27FC236}">
                <a16:creationId xmlns:a16="http://schemas.microsoft.com/office/drawing/2014/main" id="{C19951AE-AF7F-A43B-74C3-E7B47646B42B}"/>
              </a:ext>
            </a:extLst>
          </p:cNvPr>
          <p:cNvPicPr>
            <a:picLocks noChangeAspect="1"/>
          </p:cNvPicPr>
          <p:nvPr/>
        </p:nvPicPr>
        <p:blipFill>
          <a:blip r:embed="rId4"/>
          <a:stretch>
            <a:fillRect/>
          </a:stretch>
        </p:blipFill>
        <p:spPr>
          <a:xfrm>
            <a:off x="9220200" y="567559"/>
            <a:ext cx="685800" cy="461141"/>
          </a:xfrm>
          <a:prstGeom prst="rect">
            <a:avLst/>
          </a:prstGeom>
        </p:spPr>
      </p:pic>
      <p:pic>
        <p:nvPicPr>
          <p:cNvPr id="14" name="Image 13">
            <a:extLst>
              <a:ext uri="{FF2B5EF4-FFF2-40B4-BE49-F238E27FC236}">
                <a16:creationId xmlns:a16="http://schemas.microsoft.com/office/drawing/2014/main" id="{99015BB7-B350-1A3C-28D7-0DC18D549E3F}"/>
              </a:ext>
            </a:extLst>
          </p:cNvPr>
          <p:cNvPicPr>
            <a:picLocks noChangeAspect="1"/>
          </p:cNvPicPr>
          <p:nvPr/>
        </p:nvPicPr>
        <p:blipFill>
          <a:blip r:embed="rId5"/>
          <a:stretch>
            <a:fillRect/>
          </a:stretch>
        </p:blipFill>
        <p:spPr>
          <a:xfrm>
            <a:off x="3653690" y="1485900"/>
            <a:ext cx="328350" cy="378865"/>
          </a:xfrm>
          <a:prstGeom prst="rect">
            <a:avLst/>
          </a:prstGeom>
        </p:spPr>
      </p:pic>
      <p:sp>
        <p:nvSpPr>
          <p:cNvPr id="15" name="ZoneTexte 14">
            <a:extLst>
              <a:ext uri="{FF2B5EF4-FFF2-40B4-BE49-F238E27FC236}">
                <a16:creationId xmlns:a16="http://schemas.microsoft.com/office/drawing/2014/main" id="{AD92F2F8-A0B1-30EE-A6D6-692528660818}"/>
              </a:ext>
            </a:extLst>
          </p:cNvPr>
          <p:cNvSpPr txBox="1"/>
          <p:nvPr/>
        </p:nvSpPr>
        <p:spPr>
          <a:xfrm>
            <a:off x="17678075" y="9791700"/>
            <a:ext cx="481111" cy="369332"/>
          </a:xfrm>
          <a:prstGeom prst="rect">
            <a:avLst/>
          </a:prstGeom>
          <a:noFill/>
          <a:ln>
            <a:solidFill>
              <a:schemeClr val="bg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3854"/>
                </a:solidFill>
                <a:effectLst/>
                <a:uLnTx/>
                <a:uFillTx/>
                <a:latin typeface="Open Sans Light Bold"/>
                <a:ea typeface="+mn-ea"/>
                <a:cs typeface="+mn-cs"/>
              </a:rPr>
              <a:t>10</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2AF9382F-0A37-724C-0F19-17F9A110FA01}"/>
              </a:ext>
            </a:extLst>
          </p:cNvPr>
          <p:cNvSpPr/>
          <p:nvPr/>
        </p:nvSpPr>
        <p:spPr>
          <a:xfrm>
            <a:off x="13230061" y="2324101"/>
            <a:ext cx="4191000" cy="469985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556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2067</Words>
  <Application>Microsoft Office PowerPoint</Application>
  <PresentationFormat>Personnalisé</PresentationFormat>
  <Paragraphs>158</Paragraphs>
  <Slides>19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Arimo Bold</vt:lpstr>
      <vt:lpstr>Open Sans Light Italics</vt:lpstr>
      <vt:lpstr>Open Sans Light</vt:lpstr>
      <vt:lpstr>Open Sans Light Bold</vt:lpstr>
      <vt:lpstr>Arial</vt:lpstr>
      <vt:lpstr>Arimo</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L’inondation est une submersion temporaire, par l’eau, de terres qui ne sont pas submergées en temps normal, quelle qu’en soit l’origine. Elle peut être la conséquence du débordement des cours d’eau, du ruissellement agricole et/ou urbain ou encore de la</dc:title>
  <dc:creator>Rachel Revillon</dc:creator>
  <cp:lastModifiedBy>Utilisateur</cp:lastModifiedBy>
  <cp:revision>19</cp:revision>
  <cp:lastPrinted>2021-11-17T13:26:36Z</cp:lastPrinted>
  <dcterms:created xsi:type="dcterms:W3CDTF">2006-08-16T00:00:00Z</dcterms:created>
  <dcterms:modified xsi:type="dcterms:W3CDTF">2023-04-11T07:06:02Z</dcterms:modified>
  <dc:identifier>DAEvUp-uEh0</dc:identifier>
</cp:coreProperties>
</file>